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9" r:id="rId3"/>
    <p:sldId id="285" r:id="rId4"/>
    <p:sldId id="290" r:id="rId5"/>
    <p:sldId id="275" r:id="rId6"/>
    <p:sldId id="260" r:id="rId7"/>
    <p:sldId id="258" r:id="rId8"/>
    <p:sldId id="288" r:id="rId9"/>
    <p:sldId id="289" r:id="rId10"/>
    <p:sldId id="261" r:id="rId11"/>
    <p:sldId id="262" r:id="rId12"/>
    <p:sldId id="263" r:id="rId13"/>
    <p:sldId id="264" r:id="rId14"/>
    <p:sldId id="265" r:id="rId15"/>
    <p:sldId id="266" r:id="rId16"/>
    <p:sldId id="274" r:id="rId17"/>
    <p:sldId id="284" r:id="rId18"/>
    <p:sldId id="267" r:id="rId19"/>
    <p:sldId id="268" r:id="rId20"/>
    <p:sldId id="291" r:id="rId21"/>
    <p:sldId id="271" r:id="rId22"/>
    <p:sldId id="276" r:id="rId23"/>
    <p:sldId id="280" r:id="rId24"/>
    <p:sldId id="294" r:id="rId25"/>
    <p:sldId id="295" r:id="rId26"/>
    <p:sldId id="296" r:id="rId27"/>
    <p:sldId id="298" r:id="rId28"/>
    <p:sldId id="299" r:id="rId29"/>
    <p:sldId id="293" r:id="rId30"/>
    <p:sldId id="300" r:id="rId31"/>
    <p:sldId id="272" r:id="rId32"/>
    <p:sldId id="301" r:id="rId33"/>
    <p:sldId id="302" r:id="rId34"/>
    <p:sldId id="277" r:id="rId35"/>
    <p:sldId id="287" r:id="rId36"/>
    <p:sldId id="270" r:id="rId37"/>
    <p:sldId id="278" r:id="rId38"/>
    <p:sldId id="286" r:id="rId39"/>
    <p:sldId id="283" r:id="rId40"/>
    <p:sldId id="28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60"/>
    <p:restoredTop sz="73741"/>
  </p:normalViewPr>
  <p:slideViewPr>
    <p:cSldViewPr snapToGrid="0" snapToObjects="1">
      <p:cViewPr varScale="1">
        <p:scale>
          <a:sx n="92" d="100"/>
          <a:sy n="92" d="100"/>
        </p:scale>
        <p:origin x="16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tiff>
</file>

<file path=ppt/media/image11.tiff>
</file>

<file path=ppt/media/image12.tiff>
</file>

<file path=ppt/media/image13.tiff>
</file>

<file path=ppt/media/image14.jpeg>
</file>

<file path=ppt/media/image15.png>
</file>

<file path=ppt/media/image16.png>
</file>

<file path=ppt/media/image17.png>
</file>

<file path=ppt/media/image18.jpeg>
</file>

<file path=ppt/media/image19.jpeg>
</file>

<file path=ppt/media/image2.jpg>
</file>

<file path=ppt/media/image20.jpeg>
</file>

<file path=ppt/media/image21.jpeg>
</file>

<file path=ppt/media/image22.jpeg>
</file>

<file path=ppt/media/image23.jpeg>
</file>

<file path=ppt/media/image24.png>
</file>

<file path=ppt/media/image25.png>
</file>

<file path=ppt/media/image26.jpeg>
</file>

<file path=ppt/media/image27.jpeg>
</file>

<file path=ppt/media/image28.tiff>
</file>

<file path=ppt/media/image29.tiff>
</file>

<file path=ppt/media/image3.jpg>
</file>

<file path=ppt/media/image30.png>
</file>

<file path=ppt/media/image31.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E595BE-B35A-A344-8D07-D9A96DD446E0}" type="datetimeFigureOut">
              <a:rPr lang="en-US" smtClean="0"/>
              <a:t>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C08C76-A209-4949-9BA5-9FDB78A7C114}" type="slidenum">
              <a:rPr lang="en-US" smtClean="0"/>
              <a:t>‹#›</a:t>
            </a:fld>
            <a:endParaRPr lang="en-US"/>
          </a:p>
        </p:txBody>
      </p:sp>
    </p:spTree>
    <p:extLst>
      <p:ext uri="{BB962C8B-B14F-4D97-AF65-F5344CB8AC3E}">
        <p14:creationId xmlns:p14="http://schemas.microsoft.com/office/powerpoint/2010/main" val="2083900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Updates: https://</a:t>
            </a:r>
            <a:r>
              <a:rPr lang="en-US" dirty="0" err="1"/>
              <a:t>onepagericu.com</a:t>
            </a:r>
            <a:r>
              <a:rPr lang="en-US" dirty="0"/>
              <a:t>/running-a-code and https://</a:t>
            </a:r>
            <a:r>
              <a:rPr lang="en-US" dirty="0" err="1"/>
              <a:t>podcasts.apple.com</a:t>
            </a:r>
            <a:r>
              <a:rPr lang="en-US"/>
              <a:t>/us/podcast/critical-care-scenarios/id1491559787?i=1000597529478 </a:t>
            </a:r>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a:t>
            </a:fld>
            <a:endParaRPr lang="en-US"/>
          </a:p>
        </p:txBody>
      </p:sp>
    </p:spTree>
    <p:extLst>
      <p:ext uri="{BB962C8B-B14F-4D97-AF65-F5344CB8AC3E}">
        <p14:creationId xmlns:p14="http://schemas.microsoft.com/office/powerpoint/2010/main" val="26703558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you respond? </a:t>
            </a:r>
          </a:p>
          <a:p>
            <a:endParaRPr lang="en-US" dirty="0"/>
          </a:p>
          <a:p>
            <a:r>
              <a:rPr lang="en-US" dirty="0"/>
              <a:t>If someone IS already running it – that’s OK.  They often want to hand over. If they don’t, make yourself useful.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just need to commit to saying this. Loudly, right when you enter the door.</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11</a:t>
            </a:fld>
            <a:endParaRPr lang="en-US"/>
          </a:p>
        </p:txBody>
      </p:sp>
    </p:spTree>
    <p:extLst>
      <p:ext uri="{BB962C8B-B14F-4D97-AF65-F5344CB8AC3E}">
        <p14:creationId xmlns:p14="http://schemas.microsoft.com/office/powerpoint/2010/main" val="26256441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recommend foot over groin because it’s too tempting to do things at the groin</a:t>
            </a:r>
          </a:p>
          <a:p>
            <a:endParaRPr lang="en-US" dirty="0"/>
          </a:p>
          <a:p>
            <a:r>
              <a:rPr lang="en-US" dirty="0"/>
              <a:t>Park yourself at the foot of the bed (do NOT do any tasks unless there are &lt;4 people present)</a:t>
            </a:r>
          </a:p>
          <a:p>
            <a:r>
              <a:rPr lang="en-US" dirty="0"/>
              <a:t>feet in a power pose -  go wonder woman, not full arms </a:t>
            </a:r>
            <a:r>
              <a:rPr lang="en-US" dirty="0" err="1"/>
              <a:t>iup</a:t>
            </a:r>
            <a:endParaRPr lang="en-US" dirty="0"/>
          </a:p>
          <a:p>
            <a:r>
              <a:rPr lang="en-US" dirty="0"/>
              <a:t>+/-ACLS card in front of you. </a:t>
            </a:r>
          </a:p>
          <a:p>
            <a:r>
              <a:rPr lang="en-US" dirty="0"/>
              <a:t>Direct traffic. </a:t>
            </a:r>
          </a:p>
          <a:p>
            <a:r>
              <a:rPr lang="en-US" dirty="0"/>
              <a:t>If someone asks for a task you agree with, say "Yes, &lt;repeat it&gt;" - all commands are coming from you. </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12</a:t>
            </a:fld>
            <a:endParaRPr lang="en-US"/>
          </a:p>
        </p:txBody>
      </p:sp>
    </p:spTree>
    <p:extLst>
      <p:ext uri="{BB962C8B-B14F-4D97-AF65-F5344CB8AC3E}">
        <p14:creationId xmlns:p14="http://schemas.microsoft.com/office/powerpoint/2010/main" val="1041880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call for quiet to lower the noise level. Have folks step out if too crowded – you control the environment</a:t>
            </a:r>
          </a:p>
          <a:p>
            <a:endParaRPr lang="en-US" dirty="0"/>
          </a:p>
          <a:p>
            <a:r>
              <a:rPr lang="en-US" dirty="0"/>
              <a:t>Bene </a:t>
            </a:r>
            <a:r>
              <a:rPr lang="en-US" dirty="0" err="1"/>
              <a:t>Gesserrit</a:t>
            </a:r>
            <a:r>
              <a:rPr lang="en-US" dirty="0"/>
              <a:t> skill- with the right tone you can control people; like good sci-fi, it’s compelling because its true</a:t>
            </a:r>
          </a:p>
        </p:txBody>
      </p:sp>
      <p:sp>
        <p:nvSpPr>
          <p:cNvPr id="4" name="Slide Number Placeholder 3"/>
          <p:cNvSpPr>
            <a:spLocks noGrp="1"/>
          </p:cNvSpPr>
          <p:nvPr>
            <p:ph type="sldNum" sz="quarter" idx="5"/>
          </p:nvPr>
        </p:nvSpPr>
        <p:spPr/>
        <p:txBody>
          <a:bodyPr/>
          <a:lstStyle/>
          <a:p>
            <a:fld id="{1FC08C76-A209-4949-9BA5-9FDB78A7C114}" type="slidenum">
              <a:rPr lang="en-US" smtClean="0"/>
              <a:t>13</a:t>
            </a:fld>
            <a:endParaRPr lang="en-US"/>
          </a:p>
        </p:txBody>
      </p:sp>
    </p:spTree>
    <p:extLst>
      <p:ext uri="{BB962C8B-B14F-4D97-AF65-F5344CB8AC3E}">
        <p14:creationId xmlns:p14="http://schemas.microsoft.com/office/powerpoint/2010/main" val="18277380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Higher power distance (hierarchical social structure) = More plane crashes.  Same probably true for this</a:t>
            </a:r>
          </a:p>
          <a:p>
            <a:endParaRPr lang="en-US" dirty="0"/>
          </a:p>
          <a:p>
            <a:r>
              <a:rPr lang="en-US" dirty="0"/>
              <a:t>What is the point of the bottom two? </a:t>
            </a:r>
          </a:p>
          <a:p>
            <a:endParaRPr lang="en-US" dirty="0"/>
          </a:p>
          <a:p>
            <a:r>
              <a:rPr lang="en-US" dirty="0"/>
              <a:t>Think of motivational interviewing with a patient.. You NEVER want to argue. You want to direct. Do the same thing here. You are directing a competent team of professionals who could do a pretty good job running a code on their own (they do in lots of places). Don’t break the machine – you want to productively guide it. </a:t>
            </a:r>
          </a:p>
        </p:txBody>
      </p:sp>
      <p:sp>
        <p:nvSpPr>
          <p:cNvPr id="4" name="Slide Number Placeholder 3"/>
          <p:cNvSpPr>
            <a:spLocks noGrp="1"/>
          </p:cNvSpPr>
          <p:nvPr>
            <p:ph type="sldNum" sz="quarter" idx="5"/>
          </p:nvPr>
        </p:nvSpPr>
        <p:spPr/>
        <p:txBody>
          <a:bodyPr/>
          <a:lstStyle/>
          <a:p>
            <a:fld id="{1FC08C76-A209-4949-9BA5-9FDB78A7C114}" type="slidenum">
              <a:rPr lang="en-US" smtClean="0"/>
              <a:t>14</a:t>
            </a:fld>
            <a:endParaRPr lang="en-US"/>
          </a:p>
        </p:txBody>
      </p:sp>
    </p:spTree>
    <p:extLst>
      <p:ext uri="{BB962C8B-B14F-4D97-AF65-F5344CB8AC3E}">
        <p14:creationId xmlns:p14="http://schemas.microsoft.com/office/powerpoint/2010/main" val="4228528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You have much more cumulative experience there - the pharmacists all know all the medication doses off the top of their heads. The charge nurses know the delegation of roles and troubleshoot equipment. RT will generally just handle the airway.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dirty="0"/>
              <a:t>How many of you did mock codes in medical school? I think we still do some in residency? Unlike those – RNs are RNs (and the best of them), RTs are RTs, and pharmacists are pharmacists. </a:t>
            </a:r>
            <a:r>
              <a:rPr lang="en-US" dirty="0">
                <a:solidFill>
                  <a:srgbClr val="FF0000"/>
                </a:solidFill>
              </a:rPr>
              <a:t>You can focus on the big picture. </a:t>
            </a:r>
          </a:p>
          <a:p>
            <a:endParaRPr lang="en-US" dirty="0"/>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15</a:t>
            </a:fld>
            <a:endParaRPr lang="en-US"/>
          </a:p>
        </p:txBody>
      </p:sp>
    </p:spTree>
    <p:extLst>
      <p:ext uri="{BB962C8B-B14F-4D97-AF65-F5344CB8AC3E}">
        <p14:creationId xmlns:p14="http://schemas.microsoft.com/office/powerpoint/2010/main" val="3550279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You’ll only have so much credibility. </a:t>
            </a:r>
          </a:p>
          <a:p>
            <a:endParaRPr lang="en-US" dirty="0"/>
          </a:p>
          <a:p>
            <a:r>
              <a:rPr lang="en-US" dirty="0"/>
              <a:t>Jim Orme could walk into a room and tell people to quack like a duck and they would – us; it’s more limited. </a:t>
            </a:r>
          </a:p>
        </p:txBody>
      </p:sp>
      <p:sp>
        <p:nvSpPr>
          <p:cNvPr id="4" name="Slide Number Placeholder 3"/>
          <p:cNvSpPr>
            <a:spLocks noGrp="1"/>
          </p:cNvSpPr>
          <p:nvPr>
            <p:ph type="sldNum" sz="quarter" idx="5"/>
          </p:nvPr>
        </p:nvSpPr>
        <p:spPr/>
        <p:txBody>
          <a:bodyPr/>
          <a:lstStyle/>
          <a:p>
            <a:fld id="{1FC08C76-A209-4949-9BA5-9FDB78A7C114}" type="slidenum">
              <a:rPr lang="en-US" smtClean="0"/>
              <a:t>17</a:t>
            </a:fld>
            <a:endParaRPr lang="en-US"/>
          </a:p>
        </p:txBody>
      </p:sp>
    </p:spTree>
    <p:extLst>
      <p:ext uri="{BB962C8B-B14F-4D97-AF65-F5344CB8AC3E}">
        <p14:creationId xmlns:p14="http://schemas.microsoft.com/office/powerpoint/2010/main" val="1086159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Don’t try to diagnose lupus in a code. </a:t>
            </a:r>
          </a:p>
          <a:p>
            <a:endParaRPr lang="en-US" dirty="0"/>
          </a:p>
          <a:p>
            <a:r>
              <a:rPr lang="en-US" dirty="0"/>
              <a:t>The rest is not important (people will be fired up about all sorts of things, but they don't matter). It’s a bonus if you figure out why they coded, but it’s a small, small minority where the etiology is not blindingly obvious but is also easily reversible.</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18</a:t>
            </a:fld>
            <a:endParaRPr lang="en-US"/>
          </a:p>
        </p:txBody>
      </p:sp>
    </p:spTree>
    <p:extLst>
      <p:ext uri="{BB962C8B-B14F-4D97-AF65-F5344CB8AC3E}">
        <p14:creationId xmlns:p14="http://schemas.microsoft.com/office/powerpoint/2010/main" val="2594107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possible exception of an ABG (and I’d argue even not that, usually), do not wait on labs to tell you if a patient needs to go to an ICU</a:t>
            </a:r>
          </a:p>
          <a:p>
            <a:endParaRPr lang="en-US" dirty="0"/>
          </a:p>
          <a:p>
            <a:r>
              <a:rPr lang="en-US" dirty="0"/>
              <a:t>if nursing cares are prohibitively intensive</a:t>
            </a:r>
          </a:p>
        </p:txBody>
      </p:sp>
      <p:sp>
        <p:nvSpPr>
          <p:cNvPr id="4" name="Slide Number Placeholder 3"/>
          <p:cNvSpPr>
            <a:spLocks noGrp="1"/>
          </p:cNvSpPr>
          <p:nvPr>
            <p:ph type="sldNum" sz="quarter" idx="5"/>
          </p:nvPr>
        </p:nvSpPr>
        <p:spPr/>
        <p:txBody>
          <a:bodyPr/>
          <a:lstStyle/>
          <a:p>
            <a:fld id="{1FC08C76-A209-4949-9BA5-9FDB78A7C114}" type="slidenum">
              <a:rPr lang="en-US" smtClean="0"/>
              <a:t>19</a:t>
            </a:fld>
            <a:endParaRPr lang="en-US"/>
          </a:p>
        </p:txBody>
      </p:sp>
    </p:spTree>
    <p:extLst>
      <p:ext uri="{BB962C8B-B14F-4D97-AF65-F5344CB8AC3E}">
        <p14:creationId xmlns:p14="http://schemas.microsoft.com/office/powerpoint/2010/main" val="38148518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Your upper levels are not here</a:t>
            </a:r>
          </a:p>
          <a:p>
            <a:r>
              <a:rPr lang="en-US" dirty="0"/>
              <a:t>Don’t name names</a:t>
            </a:r>
          </a:p>
          <a:p>
            <a:r>
              <a:rPr lang="en-US" dirty="0"/>
              <a:t>But you all have problem seen pitfalls or pearls – or situations you keep wondering about? </a:t>
            </a:r>
          </a:p>
          <a:p>
            <a:endParaRPr lang="en-US" dirty="0"/>
          </a:p>
          <a:p>
            <a:r>
              <a:rPr lang="en-US" dirty="0"/>
              <a:t>I have several scenarios, but situations y’all worry about would be best to discuss. </a:t>
            </a:r>
          </a:p>
        </p:txBody>
      </p:sp>
      <p:sp>
        <p:nvSpPr>
          <p:cNvPr id="4" name="Slide Number Placeholder 3"/>
          <p:cNvSpPr>
            <a:spLocks noGrp="1"/>
          </p:cNvSpPr>
          <p:nvPr>
            <p:ph type="sldNum" sz="quarter" idx="5"/>
          </p:nvPr>
        </p:nvSpPr>
        <p:spPr/>
        <p:txBody>
          <a:bodyPr/>
          <a:lstStyle/>
          <a:p>
            <a:fld id="{1FC08C76-A209-4949-9BA5-9FDB78A7C114}" type="slidenum">
              <a:rPr lang="en-US" smtClean="0"/>
              <a:t>20</a:t>
            </a:fld>
            <a:endParaRPr lang="en-US"/>
          </a:p>
        </p:txBody>
      </p:sp>
    </p:spTree>
    <p:extLst>
      <p:ext uri="{BB962C8B-B14F-4D97-AF65-F5344CB8AC3E}">
        <p14:creationId xmlns:p14="http://schemas.microsoft.com/office/powerpoint/2010/main" val="3953981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Hospitals vary in that some allow only RNs, some allow RNs and staff. Some allow families to call RRTs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Widely variable level of experience – if you think how often on specialty rotations “I don’t really understand this but I’m worried I’m missing something”… Imagine a new nurse?</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22</a:t>
            </a:fld>
            <a:endParaRPr lang="en-US"/>
          </a:p>
        </p:txBody>
      </p:sp>
    </p:spTree>
    <p:extLst>
      <p:ext uri="{BB962C8B-B14F-4D97-AF65-F5344CB8AC3E}">
        <p14:creationId xmlns:p14="http://schemas.microsoft.com/office/powerpoint/2010/main" val="3472627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Absolutely normal to be freaked out about doing it. Why? (What is so scary about it). </a:t>
            </a:r>
          </a:p>
          <a:p>
            <a:endParaRPr lang="en-US" sz="1200" kern="1200" dirty="0">
              <a:solidFill>
                <a:schemeClr val="tx1"/>
              </a:solidFill>
              <a:effectLst/>
              <a:latin typeface="+mn-lt"/>
              <a:ea typeface="+mn-ea"/>
              <a:cs typeface="+mn-cs"/>
            </a:endParaRPr>
          </a:p>
          <a:p>
            <a:pPr marL="171450" indent="-171450">
              <a:buFont typeface="Symbol" pitchFamily="2" charset="2"/>
              <a:buChar char="Þ"/>
            </a:pPr>
            <a:r>
              <a:rPr lang="en-US" sz="1200" kern="1200" dirty="0">
                <a:solidFill>
                  <a:schemeClr val="tx1"/>
                </a:solidFill>
                <a:effectLst/>
                <a:latin typeface="+mn-lt"/>
                <a:ea typeface="+mn-ea"/>
                <a:cs typeface="+mn-cs"/>
              </a:rPr>
              <a:t>codes: often, someone is dying in a violent way </a:t>
            </a:r>
          </a:p>
          <a:p>
            <a:pPr marL="171450" indent="-171450">
              <a:buFont typeface="Symbol" pitchFamily="2" charset="2"/>
              <a:buChar char="Þ"/>
            </a:pPr>
            <a:r>
              <a:rPr lang="en-US" sz="1200" kern="1200" dirty="0">
                <a:solidFill>
                  <a:schemeClr val="tx1"/>
                </a:solidFill>
                <a:effectLst/>
                <a:latin typeface="+mn-lt"/>
                <a:ea typeface="+mn-ea"/>
                <a:cs typeface="+mn-cs"/>
              </a:rPr>
              <a:t>Weird level of detachment required to function; yet engagement is required after</a:t>
            </a:r>
          </a:p>
          <a:p>
            <a:pPr marL="171450" indent="-171450">
              <a:buFont typeface="Symbol" pitchFamily="2" charset="2"/>
              <a:buChar char="Þ"/>
            </a:pPr>
            <a:r>
              <a:rPr lang="en-US" sz="1200" kern="1200" dirty="0">
                <a:solidFill>
                  <a:schemeClr val="tx1"/>
                </a:solidFill>
                <a:effectLst/>
                <a:latin typeface="+mn-lt"/>
                <a:ea typeface="+mn-ea"/>
                <a:cs typeface="+mn-cs"/>
              </a:rPr>
              <a:t>Variable comfortableness with taking control of the situation: are you prone to being more avoidant?</a:t>
            </a:r>
          </a:p>
          <a:p>
            <a:pPr marL="171450" indent="-171450">
              <a:buFont typeface="Symbol" pitchFamily="2" charset="2"/>
              <a:buChar char="Þ"/>
            </a:pPr>
            <a:r>
              <a:rPr lang="en-US" sz="1200" kern="1200" dirty="0">
                <a:solidFill>
                  <a:schemeClr val="tx1"/>
                </a:solidFill>
                <a:effectLst/>
                <a:latin typeface="+mn-lt"/>
                <a:ea typeface="+mn-ea"/>
                <a:cs typeface="+mn-cs"/>
              </a:rPr>
              <a:t>You are on display – there is often not someone to stop you from making the wrong call. You can help this by knowing your stuff and utilizing your resources.</a:t>
            </a:r>
          </a:p>
          <a:p>
            <a:pPr marL="171450" indent="-171450">
              <a:buFont typeface="Symbol" pitchFamily="2" charset="2"/>
              <a:buChar char="Þ"/>
            </a:pPr>
            <a:r>
              <a:rPr lang="en-US" sz="1200" kern="1200" dirty="0">
                <a:solidFill>
                  <a:schemeClr val="tx1"/>
                </a:solidFill>
                <a:effectLst/>
                <a:latin typeface="+mn-lt"/>
                <a:ea typeface="+mn-ea"/>
                <a:cs typeface="+mn-cs"/>
              </a:rPr>
              <a:t>there can be a power dynamic between the resident and either the primary team (if they are there) or the charge RNs/code teams (who have more experience that we do). I will give you hints to navigate these</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2</a:t>
            </a:fld>
            <a:endParaRPr lang="en-US"/>
          </a:p>
        </p:txBody>
      </p:sp>
    </p:spTree>
    <p:extLst>
      <p:ext uri="{BB962C8B-B14F-4D97-AF65-F5344CB8AC3E}">
        <p14:creationId xmlns:p14="http://schemas.microsoft.com/office/powerpoint/2010/main" val="5255437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24</a:t>
            </a:fld>
            <a:endParaRPr lang="en-US"/>
          </a:p>
        </p:txBody>
      </p:sp>
    </p:spTree>
    <p:extLst>
      <p:ext uri="{BB962C8B-B14F-4D97-AF65-F5344CB8AC3E}">
        <p14:creationId xmlns:p14="http://schemas.microsoft.com/office/powerpoint/2010/main" val="2247181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never know if you stop to early</a:t>
            </a:r>
          </a:p>
        </p:txBody>
      </p:sp>
      <p:sp>
        <p:nvSpPr>
          <p:cNvPr id="4" name="Slide Number Placeholder 3"/>
          <p:cNvSpPr>
            <a:spLocks noGrp="1"/>
          </p:cNvSpPr>
          <p:nvPr>
            <p:ph type="sldNum" sz="quarter" idx="5"/>
          </p:nvPr>
        </p:nvSpPr>
        <p:spPr/>
        <p:txBody>
          <a:bodyPr/>
          <a:lstStyle/>
          <a:p>
            <a:fld id="{1FC08C76-A209-4949-9BA5-9FDB78A7C114}" type="slidenum">
              <a:rPr lang="en-US" smtClean="0"/>
              <a:t>26</a:t>
            </a:fld>
            <a:endParaRPr lang="en-US"/>
          </a:p>
        </p:txBody>
      </p:sp>
    </p:spTree>
    <p:extLst>
      <p:ext uri="{BB962C8B-B14F-4D97-AF65-F5344CB8AC3E}">
        <p14:creationId xmlns:p14="http://schemas.microsoft.com/office/powerpoint/2010/main" val="622480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Theory – </a:t>
            </a:r>
            <a:r>
              <a:rPr lang="en-US" dirty="0" err="1"/>
              <a:t>autopeep</a:t>
            </a:r>
            <a:r>
              <a:rPr lang="en-US" dirty="0"/>
              <a:t> from overly vigorous bagging leads to increased intrathoracic pressure, which resolves with cessation.</a:t>
            </a:r>
          </a:p>
        </p:txBody>
      </p:sp>
      <p:sp>
        <p:nvSpPr>
          <p:cNvPr id="4" name="Slide Number Placeholder 3"/>
          <p:cNvSpPr>
            <a:spLocks noGrp="1"/>
          </p:cNvSpPr>
          <p:nvPr>
            <p:ph type="sldNum" sz="quarter" idx="5"/>
          </p:nvPr>
        </p:nvSpPr>
        <p:spPr/>
        <p:txBody>
          <a:bodyPr/>
          <a:lstStyle/>
          <a:p>
            <a:fld id="{1FC08C76-A209-4949-9BA5-9FDB78A7C114}" type="slidenum">
              <a:rPr lang="en-US" smtClean="0"/>
              <a:t>30</a:t>
            </a:fld>
            <a:endParaRPr lang="en-US"/>
          </a:p>
        </p:txBody>
      </p:sp>
    </p:spTree>
    <p:extLst>
      <p:ext uri="{BB962C8B-B14F-4D97-AF65-F5344CB8AC3E}">
        <p14:creationId xmlns:p14="http://schemas.microsoft.com/office/powerpoint/2010/main" val="11184064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sucks, especially in the case where it seemed preventable.</a:t>
            </a:r>
          </a:p>
        </p:txBody>
      </p:sp>
      <p:sp>
        <p:nvSpPr>
          <p:cNvPr id="4" name="Slide Number Placeholder 3"/>
          <p:cNvSpPr>
            <a:spLocks noGrp="1"/>
          </p:cNvSpPr>
          <p:nvPr>
            <p:ph type="sldNum" sz="quarter" idx="5"/>
          </p:nvPr>
        </p:nvSpPr>
        <p:spPr/>
        <p:txBody>
          <a:bodyPr/>
          <a:lstStyle/>
          <a:p>
            <a:fld id="{1FC08C76-A209-4949-9BA5-9FDB78A7C114}" type="slidenum">
              <a:rPr lang="en-US" smtClean="0"/>
              <a:t>31</a:t>
            </a:fld>
            <a:endParaRPr lang="en-US"/>
          </a:p>
        </p:txBody>
      </p:sp>
    </p:spTree>
    <p:extLst>
      <p:ext uri="{BB962C8B-B14F-4D97-AF65-F5344CB8AC3E}">
        <p14:creationId xmlns:p14="http://schemas.microsoft.com/office/powerpoint/2010/main" val="32995131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sucks, especially in the case where it seemed preventable.</a:t>
            </a:r>
          </a:p>
        </p:txBody>
      </p:sp>
      <p:sp>
        <p:nvSpPr>
          <p:cNvPr id="4" name="Slide Number Placeholder 3"/>
          <p:cNvSpPr>
            <a:spLocks noGrp="1"/>
          </p:cNvSpPr>
          <p:nvPr>
            <p:ph type="sldNum" sz="quarter" idx="5"/>
          </p:nvPr>
        </p:nvSpPr>
        <p:spPr/>
        <p:txBody>
          <a:bodyPr/>
          <a:lstStyle/>
          <a:p>
            <a:fld id="{1FC08C76-A209-4949-9BA5-9FDB78A7C114}" type="slidenum">
              <a:rPr lang="en-US" smtClean="0"/>
              <a:t>32</a:t>
            </a:fld>
            <a:endParaRPr lang="en-US"/>
          </a:p>
        </p:txBody>
      </p:sp>
    </p:spTree>
    <p:extLst>
      <p:ext uri="{BB962C8B-B14F-4D97-AF65-F5344CB8AC3E}">
        <p14:creationId xmlns:p14="http://schemas.microsoft.com/office/powerpoint/2010/main" val="11437464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Flexibility with respect to how hot vs cold the situation is</a:t>
            </a:r>
          </a:p>
        </p:txBody>
      </p:sp>
      <p:sp>
        <p:nvSpPr>
          <p:cNvPr id="4" name="Slide Number Placeholder 3"/>
          <p:cNvSpPr>
            <a:spLocks noGrp="1"/>
          </p:cNvSpPr>
          <p:nvPr>
            <p:ph type="sldNum" sz="quarter" idx="5"/>
          </p:nvPr>
        </p:nvSpPr>
        <p:spPr/>
        <p:txBody>
          <a:bodyPr/>
          <a:lstStyle/>
          <a:p>
            <a:fld id="{1FC08C76-A209-4949-9BA5-9FDB78A7C114}" type="slidenum">
              <a:rPr lang="en-US" smtClean="0"/>
              <a:t>33</a:t>
            </a:fld>
            <a:endParaRPr lang="en-US"/>
          </a:p>
        </p:txBody>
      </p:sp>
    </p:spTree>
    <p:extLst>
      <p:ext uri="{BB962C8B-B14F-4D97-AF65-F5344CB8AC3E}">
        <p14:creationId xmlns:p14="http://schemas.microsoft.com/office/powerpoint/2010/main" val="32736928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miss fine V Fib. </a:t>
            </a:r>
          </a:p>
          <a:p>
            <a:pPr lvl="1"/>
            <a:r>
              <a:rPr lang="en-US" dirty="0"/>
              <a:t>This is harder than you think</a:t>
            </a:r>
          </a:p>
          <a:p>
            <a:pPr lvl="1"/>
            <a:endParaRPr lang="en-US" dirty="0"/>
          </a:p>
          <a:p>
            <a:pPr lvl="1"/>
            <a:r>
              <a:rPr lang="en-US" dirty="0"/>
              <a:t>Have someone bring the tele strip to all RRTs or code that occur when someone is monitored</a:t>
            </a:r>
          </a:p>
          <a:p>
            <a:pPr lvl="1"/>
            <a:endParaRPr lang="en-US" dirty="0"/>
          </a:p>
          <a:p>
            <a:pPr lvl="1"/>
            <a:r>
              <a:rPr lang="en-US" dirty="0"/>
              <a:t>People who code on monitored units generally don’t go straight to Asystole</a:t>
            </a:r>
          </a:p>
          <a:p>
            <a:pPr lvl="1"/>
            <a:endParaRPr lang="en-US" dirty="0"/>
          </a:p>
          <a:p>
            <a:pPr lvl="1"/>
            <a:r>
              <a:rPr lang="en-US" dirty="0"/>
              <a:t>IF IN DOUBT, JUST SHOCK</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35</a:t>
            </a:fld>
            <a:endParaRPr lang="en-US"/>
          </a:p>
        </p:txBody>
      </p:sp>
    </p:spTree>
    <p:extLst>
      <p:ext uri="{BB962C8B-B14F-4D97-AF65-F5344CB8AC3E}">
        <p14:creationId xmlns:p14="http://schemas.microsoft.com/office/powerpoint/2010/main" val="20737362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same version of this in every ED syncope patient </a:t>
            </a:r>
          </a:p>
        </p:txBody>
      </p:sp>
      <p:sp>
        <p:nvSpPr>
          <p:cNvPr id="4" name="Slide Number Placeholder 3"/>
          <p:cNvSpPr>
            <a:spLocks noGrp="1"/>
          </p:cNvSpPr>
          <p:nvPr>
            <p:ph type="sldNum" sz="quarter" idx="5"/>
          </p:nvPr>
        </p:nvSpPr>
        <p:spPr/>
        <p:txBody>
          <a:bodyPr/>
          <a:lstStyle/>
          <a:p>
            <a:fld id="{1FC08C76-A209-4949-9BA5-9FDB78A7C114}" type="slidenum">
              <a:rPr lang="en-US" smtClean="0"/>
              <a:t>36</a:t>
            </a:fld>
            <a:endParaRPr lang="en-US"/>
          </a:p>
        </p:txBody>
      </p:sp>
    </p:spTree>
    <p:extLst>
      <p:ext uri="{BB962C8B-B14F-4D97-AF65-F5344CB8AC3E}">
        <p14:creationId xmlns:p14="http://schemas.microsoft.com/office/powerpoint/2010/main" val="28897927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 same version of this in every ED syncope patient </a:t>
            </a:r>
          </a:p>
          <a:p>
            <a:endParaRPr lang="en-US" dirty="0"/>
          </a:p>
          <a:p>
            <a:r>
              <a:rPr lang="en-US" dirty="0"/>
              <a:t>Imagine you get worse and worse </a:t>
            </a:r>
          </a:p>
        </p:txBody>
      </p:sp>
      <p:sp>
        <p:nvSpPr>
          <p:cNvPr id="4" name="Slide Number Placeholder 3"/>
          <p:cNvSpPr>
            <a:spLocks noGrp="1"/>
          </p:cNvSpPr>
          <p:nvPr>
            <p:ph type="sldNum" sz="quarter" idx="5"/>
          </p:nvPr>
        </p:nvSpPr>
        <p:spPr/>
        <p:txBody>
          <a:bodyPr/>
          <a:lstStyle/>
          <a:p>
            <a:fld id="{1FC08C76-A209-4949-9BA5-9FDB78A7C114}" type="slidenum">
              <a:rPr lang="en-US" smtClean="0"/>
              <a:t>37</a:t>
            </a:fld>
            <a:endParaRPr lang="en-US"/>
          </a:p>
        </p:txBody>
      </p:sp>
    </p:spTree>
    <p:extLst>
      <p:ext uri="{BB962C8B-B14F-4D97-AF65-F5344CB8AC3E}">
        <p14:creationId xmlns:p14="http://schemas.microsoft.com/office/powerpoint/2010/main" val="27101556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Literally every abnormal vital sign or lab value starts with H</a:t>
            </a:r>
          </a:p>
        </p:txBody>
      </p:sp>
      <p:sp>
        <p:nvSpPr>
          <p:cNvPr id="4" name="Slide Number Placeholder 3"/>
          <p:cNvSpPr>
            <a:spLocks noGrp="1"/>
          </p:cNvSpPr>
          <p:nvPr>
            <p:ph type="sldNum" sz="quarter" idx="5"/>
          </p:nvPr>
        </p:nvSpPr>
        <p:spPr/>
        <p:txBody>
          <a:bodyPr/>
          <a:lstStyle/>
          <a:p>
            <a:fld id="{1FC08C76-A209-4949-9BA5-9FDB78A7C114}" type="slidenum">
              <a:rPr lang="en-US" smtClean="0"/>
              <a:t>38</a:t>
            </a:fld>
            <a:endParaRPr lang="en-US"/>
          </a:p>
        </p:txBody>
      </p:sp>
    </p:spTree>
    <p:extLst>
      <p:ext uri="{BB962C8B-B14F-4D97-AF65-F5344CB8AC3E}">
        <p14:creationId xmlns:p14="http://schemas.microsoft.com/office/powerpoint/2010/main" val="1441387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COVID was a blip; how many codes have you been to?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Stochastic modeling of code blue frequency and resident call schedules predicting probable number of code blue events for a typical first-year resident (based on known event rates and annual resident code team obligations). Bold line is the predicted average, and dotted lines represent the predicted range.</a:t>
            </a:r>
            <a:br>
              <a:rPr lang="en-US" dirty="0"/>
            </a:b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Hypotheses – many less codes due to the course and outcomes associated with COVID related codes and changes to the makeup of the code teams. </a:t>
            </a:r>
          </a:p>
          <a:p>
            <a:endParaRPr lang="en-US" dirty="0"/>
          </a:p>
          <a:p>
            <a:r>
              <a:rPr lang="en-US" dirty="0"/>
              <a:t>Possibly more rapid responses? </a:t>
            </a:r>
          </a:p>
          <a:p>
            <a:endParaRPr lang="en-US" dirty="0"/>
          </a:p>
          <a:p>
            <a:r>
              <a:rPr lang="en-US" dirty="0"/>
              <a:t>how many have been at a code this year? 1? 5? (There are a lot less, I think, because of COVID. And there was a period when the codes that did occur didn’t include medicine residents/interns)</a:t>
            </a:r>
          </a:p>
          <a:p>
            <a:r>
              <a:rPr lang="en-US" dirty="0"/>
              <a:t>-how many *** rapid response? </a:t>
            </a:r>
          </a:p>
          <a:p>
            <a:r>
              <a:rPr lang="en-US" dirty="0"/>
              <a:t>-how many have run a rapid response or code? How many have been involved in the decision-making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3</a:t>
            </a:fld>
            <a:endParaRPr lang="en-US"/>
          </a:p>
        </p:txBody>
      </p:sp>
    </p:spTree>
    <p:extLst>
      <p:ext uri="{BB962C8B-B14F-4D97-AF65-F5344CB8AC3E}">
        <p14:creationId xmlns:p14="http://schemas.microsoft.com/office/powerpoint/2010/main" val="17258560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39</a:t>
            </a:fld>
            <a:endParaRPr lang="en-US"/>
          </a:p>
        </p:txBody>
      </p:sp>
    </p:spTree>
    <p:extLst>
      <p:ext uri="{BB962C8B-B14F-4D97-AF65-F5344CB8AC3E}">
        <p14:creationId xmlns:p14="http://schemas.microsoft.com/office/powerpoint/2010/main" val="10600617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40</a:t>
            </a:fld>
            <a:endParaRPr lang="en-US"/>
          </a:p>
        </p:txBody>
      </p:sp>
    </p:spTree>
    <p:extLst>
      <p:ext uri="{BB962C8B-B14F-4D97-AF65-F5344CB8AC3E}">
        <p14:creationId xmlns:p14="http://schemas.microsoft.com/office/powerpoint/2010/main" val="6530870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a code that went really well</a:t>
            </a:r>
          </a:p>
          <a:p>
            <a:r>
              <a:rPr lang="en-US" dirty="0"/>
              <a:t>Think of one that didn’t </a:t>
            </a:r>
          </a:p>
          <a:p>
            <a:r>
              <a:rPr lang="en-US" dirty="0"/>
              <a:t>Keep those in mind as we talk. </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5</a:t>
            </a:fld>
            <a:endParaRPr lang="en-US"/>
          </a:p>
        </p:txBody>
      </p:sp>
    </p:spTree>
    <p:extLst>
      <p:ext uri="{BB962C8B-B14F-4D97-AF65-F5344CB8AC3E}">
        <p14:creationId xmlns:p14="http://schemas.microsoft.com/office/powerpoint/2010/main" val="15867746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going to go in to a room with ~10+ other people who, in general, you don't know and who don't know you. </a:t>
            </a:r>
          </a:p>
          <a:p>
            <a:r>
              <a:rPr lang="en-US" dirty="0"/>
              <a:t>They don't know if you're a genius or an idiot (though they do know you're not super experienced).</a:t>
            </a:r>
          </a:p>
          <a:p>
            <a:r>
              <a:rPr lang="en-US" dirty="0"/>
              <a:t>You have to assemble into a team to adapt to the constraints of the situation </a:t>
            </a:r>
          </a:p>
          <a:p>
            <a:r>
              <a:rPr lang="en-US" dirty="0"/>
              <a:t>Everyone is stressed, it is an emergency. </a:t>
            </a:r>
          </a:p>
          <a:p>
            <a:endParaRPr lang="en-US" dirty="0"/>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6</a:t>
            </a:fld>
            <a:endParaRPr lang="en-US"/>
          </a:p>
        </p:txBody>
      </p:sp>
    </p:spTree>
    <p:extLst>
      <p:ext uri="{BB962C8B-B14F-4D97-AF65-F5344CB8AC3E}">
        <p14:creationId xmlns:p14="http://schemas.microsoft.com/office/powerpoint/2010/main" val="3205474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Describes code team dynamics well: you’ve likely never worked with these people before, and have to get to the far right stages FAST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same tasks have to happen, even if there are rules to help move things forward.</a:t>
            </a:r>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7</a:t>
            </a:fld>
            <a:endParaRPr lang="en-US"/>
          </a:p>
        </p:txBody>
      </p:sp>
    </p:spTree>
    <p:extLst>
      <p:ext uri="{BB962C8B-B14F-4D97-AF65-F5344CB8AC3E}">
        <p14:creationId xmlns:p14="http://schemas.microsoft.com/office/powerpoint/2010/main" val="3704386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This is almost always where teams struggle </a:t>
            </a:r>
          </a:p>
          <a:p>
            <a:endParaRPr lang="en-US" dirty="0"/>
          </a:p>
          <a:p>
            <a:r>
              <a:rPr lang="en-US" dirty="0"/>
              <a:t>ACLS algorithms: </a:t>
            </a:r>
          </a:p>
          <a:p>
            <a:pPr marL="914400" lvl="1" indent="-457200">
              <a:buFont typeface="+mj-lt"/>
              <a:buAutoNum type="arabicPeriod"/>
            </a:pPr>
            <a:r>
              <a:rPr lang="en-US" dirty="0"/>
              <a:t>not that complex</a:t>
            </a:r>
          </a:p>
          <a:p>
            <a:pPr marL="914400" lvl="1" indent="-457200">
              <a:buFont typeface="+mj-lt"/>
              <a:buAutoNum type="arabicPeriod"/>
            </a:pPr>
            <a:r>
              <a:rPr lang="en-US" dirty="0"/>
              <a:t>there are cards in the code carts</a:t>
            </a:r>
          </a:p>
          <a:p>
            <a:pPr marL="914400" lvl="1" indent="-457200">
              <a:buFont typeface="+mj-lt"/>
              <a:buAutoNum type="arabicPeriod"/>
            </a:pPr>
            <a:r>
              <a:rPr lang="en-US" dirty="0"/>
              <a:t>there will be ~5+ other people there who know ACLS like the back of their hand*</a:t>
            </a:r>
          </a:p>
          <a:p>
            <a:pPr lvl="1"/>
            <a:endParaRPr lang="en-US" dirty="0"/>
          </a:p>
          <a:p>
            <a:r>
              <a:rPr lang="en-US" dirty="0"/>
              <a:t>RRTs can be medical complex, but the key decisions are simple</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Sociology lens. Why? The medicine isn't that hard (not that easy, either) - but a lecture isn't the right place to review it. </a:t>
            </a:r>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8</a:t>
            </a:fld>
            <a:endParaRPr lang="en-US"/>
          </a:p>
        </p:txBody>
      </p:sp>
    </p:spTree>
    <p:extLst>
      <p:ext uri="{BB962C8B-B14F-4D97-AF65-F5344CB8AC3E}">
        <p14:creationId xmlns:p14="http://schemas.microsoft.com/office/powerpoint/2010/main" val="4220485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This is almost always where teams struggle </a:t>
            </a:r>
          </a:p>
        </p:txBody>
      </p:sp>
      <p:sp>
        <p:nvSpPr>
          <p:cNvPr id="4" name="Slide Number Placeholder 3"/>
          <p:cNvSpPr>
            <a:spLocks noGrp="1"/>
          </p:cNvSpPr>
          <p:nvPr>
            <p:ph type="sldNum" sz="quarter" idx="5"/>
          </p:nvPr>
        </p:nvSpPr>
        <p:spPr/>
        <p:txBody>
          <a:bodyPr/>
          <a:lstStyle/>
          <a:p>
            <a:fld id="{1FC08C76-A209-4949-9BA5-9FDB78A7C114}" type="slidenum">
              <a:rPr lang="en-US" smtClean="0"/>
              <a:t>9</a:t>
            </a:fld>
            <a:endParaRPr lang="en-US"/>
          </a:p>
        </p:txBody>
      </p:sp>
    </p:spTree>
    <p:extLst>
      <p:ext uri="{BB962C8B-B14F-4D97-AF65-F5344CB8AC3E}">
        <p14:creationId xmlns:p14="http://schemas.microsoft.com/office/powerpoint/2010/main" val="3649633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can’t really move up the hierarchy until you hit the lower stages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impressions matter. It is very hard to re-assert yourself as a code leader if you've been there. Your goal within the first 10 seconds of walking in to that room is to establish the above things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Are you running this code/rapid? (or not)</a:t>
            </a:r>
          </a:p>
          <a:p>
            <a:r>
              <a:rPr lang="en-US" dirty="0"/>
              <a:t>Signal to everyone that you will be the point person </a:t>
            </a:r>
          </a:p>
          <a:p>
            <a:r>
              <a:rPr lang="en-US" dirty="0"/>
              <a:t>Signal to everyone that you want their input, and they are valued for what they might notice. </a:t>
            </a:r>
          </a:p>
          <a:p>
            <a:r>
              <a:rPr lang="en-US" dirty="0"/>
              <a:t>Set the proper tone (calm, collected, and in control)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1FC08C76-A209-4949-9BA5-9FDB78A7C114}" type="slidenum">
              <a:rPr lang="en-US" smtClean="0"/>
              <a:t>10</a:t>
            </a:fld>
            <a:endParaRPr lang="en-US"/>
          </a:p>
        </p:txBody>
      </p:sp>
    </p:spTree>
    <p:extLst>
      <p:ext uri="{BB962C8B-B14F-4D97-AF65-F5344CB8AC3E}">
        <p14:creationId xmlns:p14="http://schemas.microsoft.com/office/powerpoint/2010/main" val="1629269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D1638-419A-FD48-AE10-270129A737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2DEE8F-21B2-4541-B133-BF17248D6D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6BAAA1-9412-E944-B691-34726DE19F8E}"/>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1C5601FB-1175-3F42-B19F-7C5B5FBD3C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27AB14-89F1-2944-BA58-EBCAEFE6A41D}"/>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453668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372FD-13AA-2044-B8B4-B384368ADA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BF33CC-EED8-784B-A342-A99810A5A7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5D7B8-A90B-5241-ACFA-C97E1D028ACC}"/>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AC48D75B-D811-234F-8904-FA0A2FDBD6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F6C20F-1C16-7544-B1A3-306EB820E908}"/>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816122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8514E1-0326-DA4C-BC54-FE03C90EC0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9DD1C6-2FB2-AE4A-BC15-A6CFBB1EF3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5B54A9-7BEF-B142-B631-8AE33C40BE26}"/>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AE6C75F1-1863-8A48-8CBC-784B0998B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706917-39AA-EC4C-9126-394F830186E5}"/>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25455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5EB25-F747-EF4F-8F3F-07E79C1D35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7E0B02B-D851-234F-9CBE-227A89537E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2FA009-3C27-3E4A-ABDF-895748CE7A42}"/>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57CDEC15-DC9D-3D44-8F01-F591C4180A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400450-4CF9-1A46-8AA3-0A02FBD860A4}"/>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946066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92B61-4472-8648-83A4-F57A1E292F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66E63ED-5410-D448-BADC-5754750564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C63870-2B15-F148-AB9B-2AE6C06E7ED8}"/>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A0E99C1D-9AEF-F34A-8C26-EE1AB15402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FA203D-2A7A-C943-90C5-E4A9A8B0D235}"/>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3278790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804EB-0F76-AB4D-B6AD-A39439D26F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A6A7C9-C687-4A4D-97A5-9D442218D2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BEAC7C-A0AE-4244-997A-8EDC5BE44A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5F8A39-9395-3749-89E5-7BB0D5ABEB22}"/>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6" name="Footer Placeholder 5">
            <a:extLst>
              <a:ext uri="{FF2B5EF4-FFF2-40B4-BE49-F238E27FC236}">
                <a16:creationId xmlns:a16="http://schemas.microsoft.com/office/drawing/2014/main" id="{BBE523D9-D22D-7E46-97DB-7EB71A100A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D1F0DC-FF7F-EA45-90E4-13D6B488AF3C}"/>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112398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CC060-6430-BE43-80E3-16C0ADCFD1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4B1E0D5-9F64-244A-908F-455FEC1EC0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135DE6-F0D5-D044-B257-1B883C2B9B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5F43447-2DC9-5541-9133-8ECC3AFC6D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2726CD-ED77-B244-AF40-B62A8A46CD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8F8512-37F2-3445-B596-62F7750F82C2}"/>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8" name="Footer Placeholder 7">
            <a:extLst>
              <a:ext uri="{FF2B5EF4-FFF2-40B4-BE49-F238E27FC236}">
                <a16:creationId xmlns:a16="http://schemas.microsoft.com/office/drawing/2014/main" id="{FCE4B3E5-3ACD-114E-8FF1-B3D73E104B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A5985D-0AD1-054A-91BD-D9F4EDD4BE2F}"/>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4846684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80D2A-E8AC-3E44-9C92-BA6F8A39D1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C0FA80-7A93-6E40-9D14-035E9E8B59B6}"/>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4" name="Footer Placeholder 3">
            <a:extLst>
              <a:ext uri="{FF2B5EF4-FFF2-40B4-BE49-F238E27FC236}">
                <a16:creationId xmlns:a16="http://schemas.microsoft.com/office/drawing/2014/main" id="{569B7252-D335-A141-8139-4B13D9F0AA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D6194B-B0AC-0C43-9107-E89EE4880C7F}"/>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3078223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64D9CA4-32C0-2144-9830-BAA88ED61BB2}"/>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3" name="Footer Placeholder 2">
            <a:extLst>
              <a:ext uri="{FF2B5EF4-FFF2-40B4-BE49-F238E27FC236}">
                <a16:creationId xmlns:a16="http://schemas.microsoft.com/office/drawing/2014/main" id="{168F03EC-ACDE-FB44-AF5E-3AAF8E8074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A8B594-F439-A947-B00D-39D4F421469C}"/>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24555598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77264-2683-9C40-B84A-A68EA06AD8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DB6A84-1771-B647-9F7E-0311B67798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20C78E-B15A-A84C-A955-50F7CD42F3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F5EBE9-945E-5F4C-AA6E-C2B0A0FDB174}"/>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6" name="Footer Placeholder 5">
            <a:extLst>
              <a:ext uri="{FF2B5EF4-FFF2-40B4-BE49-F238E27FC236}">
                <a16:creationId xmlns:a16="http://schemas.microsoft.com/office/drawing/2014/main" id="{4EE88868-FD9A-C846-9976-AABD389E4E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3A9F7-D67C-E444-AAD0-C146DBB06D6C}"/>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360902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17BE6-F595-F94A-A044-9B010067C2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D857D92-BDEB-604A-A1BC-EE15A73DBA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49B7CA1-61BF-0A43-B9D3-DA742CCEF5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16B5B8-AEC2-114A-B916-F57EFD3EF582}"/>
              </a:ext>
            </a:extLst>
          </p:cNvPr>
          <p:cNvSpPr>
            <a:spLocks noGrp="1"/>
          </p:cNvSpPr>
          <p:nvPr>
            <p:ph type="dt" sz="half" idx="10"/>
          </p:nvPr>
        </p:nvSpPr>
        <p:spPr/>
        <p:txBody>
          <a:bodyPr/>
          <a:lstStyle/>
          <a:p>
            <a:fld id="{7812AD5F-BA35-D145-892A-738B7383E3CA}" type="datetimeFigureOut">
              <a:rPr lang="en-US" smtClean="0"/>
              <a:t>2/8/23</a:t>
            </a:fld>
            <a:endParaRPr lang="en-US"/>
          </a:p>
        </p:txBody>
      </p:sp>
      <p:sp>
        <p:nvSpPr>
          <p:cNvPr id="6" name="Footer Placeholder 5">
            <a:extLst>
              <a:ext uri="{FF2B5EF4-FFF2-40B4-BE49-F238E27FC236}">
                <a16:creationId xmlns:a16="http://schemas.microsoft.com/office/drawing/2014/main" id="{915EE1EC-9257-244B-99DA-98D2C14246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37752A-AADE-EA48-B402-2F7D3C5407F3}"/>
              </a:ext>
            </a:extLst>
          </p:cNvPr>
          <p:cNvSpPr>
            <a:spLocks noGrp="1"/>
          </p:cNvSpPr>
          <p:nvPr>
            <p:ph type="sldNum" sz="quarter" idx="12"/>
          </p:nvPr>
        </p:nvSpPr>
        <p:spPr/>
        <p:txBody>
          <a:bodyPr/>
          <a:lstStyle/>
          <a:p>
            <a:fld id="{726F3DD5-25C2-4148-9FE0-C2DBE1D91315}" type="slidenum">
              <a:rPr lang="en-US" smtClean="0"/>
              <a:t>‹#›</a:t>
            </a:fld>
            <a:endParaRPr lang="en-US"/>
          </a:p>
        </p:txBody>
      </p:sp>
    </p:spTree>
    <p:extLst>
      <p:ext uri="{BB962C8B-B14F-4D97-AF65-F5344CB8AC3E}">
        <p14:creationId xmlns:p14="http://schemas.microsoft.com/office/powerpoint/2010/main" val="17887498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E891D7-50FA-DD4E-AE56-7BABE2A619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05C5EA-E57A-D542-8DFA-C4D2CB615C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164877-7785-C34A-BC8A-6C1962CABC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12AD5F-BA35-D145-892A-738B7383E3CA}" type="datetimeFigureOut">
              <a:rPr lang="en-US" smtClean="0"/>
              <a:t>2/8/23</a:t>
            </a:fld>
            <a:endParaRPr lang="en-US"/>
          </a:p>
        </p:txBody>
      </p:sp>
      <p:sp>
        <p:nvSpPr>
          <p:cNvPr id="5" name="Footer Placeholder 4">
            <a:extLst>
              <a:ext uri="{FF2B5EF4-FFF2-40B4-BE49-F238E27FC236}">
                <a16:creationId xmlns:a16="http://schemas.microsoft.com/office/drawing/2014/main" id="{C0414122-C047-4344-9F82-0C0A0EF238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BBC3F76-9301-5643-B796-D2D7D49EF2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6F3DD5-25C2-4148-9FE0-C2DBE1D91315}" type="slidenum">
              <a:rPr lang="en-US" smtClean="0"/>
              <a:t>‹#›</a:t>
            </a:fld>
            <a:endParaRPr lang="en-US"/>
          </a:p>
        </p:txBody>
      </p:sp>
    </p:spTree>
    <p:extLst>
      <p:ext uri="{BB962C8B-B14F-4D97-AF65-F5344CB8AC3E}">
        <p14:creationId xmlns:p14="http://schemas.microsoft.com/office/powerpoint/2010/main" val="2010176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hyperlink" Target="https://doi.org/10.1016/j.resuscitation.2020.11.018"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ncbi.nlm.nih.gov/pubmed/25977203"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dx.doi.org/10.1159%2F000354195"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1.jpe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A3AB2-D4ED-6E47-88CE-7327EF5051CB}"/>
              </a:ext>
            </a:extLst>
          </p:cNvPr>
          <p:cNvSpPr>
            <a:spLocks noGrp="1"/>
          </p:cNvSpPr>
          <p:nvPr>
            <p:ph type="ctrTitle"/>
          </p:nvPr>
        </p:nvSpPr>
        <p:spPr/>
        <p:txBody>
          <a:bodyPr>
            <a:normAutofit fontScale="90000"/>
          </a:bodyPr>
          <a:lstStyle/>
          <a:p>
            <a:r>
              <a:rPr lang="en-US" dirty="0"/>
              <a:t>How to approach: </a:t>
            </a:r>
            <a:br>
              <a:rPr lang="en-US" dirty="0"/>
            </a:br>
            <a:r>
              <a:rPr lang="en-US" dirty="0"/>
              <a:t>CODE BLUE</a:t>
            </a:r>
            <a:br>
              <a:rPr lang="en-US" dirty="0"/>
            </a:br>
            <a:r>
              <a:rPr lang="en-US" dirty="0"/>
              <a:t>RAPID RESPONSE</a:t>
            </a:r>
          </a:p>
        </p:txBody>
      </p:sp>
      <p:sp>
        <p:nvSpPr>
          <p:cNvPr id="3" name="Subtitle 2">
            <a:extLst>
              <a:ext uri="{FF2B5EF4-FFF2-40B4-BE49-F238E27FC236}">
                <a16:creationId xmlns:a16="http://schemas.microsoft.com/office/drawing/2014/main" id="{4B4EE7F0-6926-E247-9AAC-5BC2DE7990C3}"/>
              </a:ext>
            </a:extLst>
          </p:cNvPr>
          <p:cNvSpPr>
            <a:spLocks noGrp="1"/>
          </p:cNvSpPr>
          <p:nvPr>
            <p:ph type="subTitle" idx="1"/>
          </p:nvPr>
        </p:nvSpPr>
        <p:spPr/>
        <p:txBody>
          <a:bodyPr/>
          <a:lstStyle/>
          <a:p>
            <a:r>
              <a:rPr lang="en-US" dirty="0"/>
              <a:t>Brian Locke</a:t>
            </a:r>
          </a:p>
          <a:p>
            <a:r>
              <a:rPr lang="en-US" dirty="0" err="1"/>
              <a:t>Pulm</a:t>
            </a:r>
            <a:r>
              <a:rPr lang="en-US" dirty="0"/>
              <a:t> / CC Fellow</a:t>
            </a:r>
          </a:p>
        </p:txBody>
      </p:sp>
    </p:spTree>
    <p:extLst>
      <p:ext uri="{BB962C8B-B14F-4D97-AF65-F5344CB8AC3E}">
        <p14:creationId xmlns:p14="http://schemas.microsoft.com/office/powerpoint/2010/main" val="4113561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410AF-200B-3945-93CA-6FDF03F9879C}"/>
              </a:ext>
            </a:extLst>
          </p:cNvPr>
          <p:cNvSpPr>
            <a:spLocks noGrp="1"/>
          </p:cNvSpPr>
          <p:nvPr>
            <p:ph type="title"/>
          </p:nvPr>
        </p:nvSpPr>
        <p:spPr/>
        <p:txBody>
          <a:bodyPr/>
          <a:lstStyle/>
          <a:p>
            <a:r>
              <a:rPr lang="en-US" dirty="0"/>
              <a:t>You want to immediately establish…</a:t>
            </a:r>
          </a:p>
        </p:txBody>
      </p:sp>
      <p:pic>
        <p:nvPicPr>
          <p:cNvPr id="4" name="Picture 3">
            <a:extLst>
              <a:ext uri="{FF2B5EF4-FFF2-40B4-BE49-F238E27FC236}">
                <a16:creationId xmlns:a16="http://schemas.microsoft.com/office/drawing/2014/main" id="{ECEFF06D-5939-2D4F-B8AA-7AD67C42370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920875"/>
            <a:ext cx="7010400" cy="4572000"/>
          </a:xfrm>
          <a:prstGeom prst="rect">
            <a:avLst/>
          </a:prstGeom>
        </p:spPr>
      </p:pic>
      <p:sp>
        <p:nvSpPr>
          <p:cNvPr id="5" name="Content Placeholder 2">
            <a:extLst>
              <a:ext uri="{FF2B5EF4-FFF2-40B4-BE49-F238E27FC236}">
                <a16:creationId xmlns:a16="http://schemas.microsoft.com/office/drawing/2014/main" id="{96AFEDD0-6D17-6E40-BC8F-53490A7CCDCB}"/>
              </a:ext>
            </a:extLst>
          </p:cNvPr>
          <p:cNvSpPr>
            <a:spLocks noGrp="1"/>
          </p:cNvSpPr>
          <p:nvPr>
            <p:ph idx="1"/>
          </p:nvPr>
        </p:nvSpPr>
        <p:spPr>
          <a:xfrm>
            <a:off x="7010400" y="2270124"/>
            <a:ext cx="3924300" cy="4351338"/>
          </a:xfrm>
        </p:spPr>
        <p:txBody>
          <a:bodyPr>
            <a:normAutofit fontScale="92500" lnSpcReduction="20000"/>
          </a:bodyPr>
          <a:lstStyle/>
          <a:p>
            <a:r>
              <a:rPr lang="en-US" dirty="0"/>
              <a:t>Collaboration / Trust</a:t>
            </a:r>
          </a:p>
          <a:p>
            <a:pPr marL="0" indent="0">
              <a:buNone/>
            </a:pPr>
            <a:endParaRPr lang="en-US" dirty="0"/>
          </a:p>
          <a:p>
            <a:r>
              <a:rPr lang="en-US" dirty="0"/>
              <a:t>Lower the power distance</a:t>
            </a:r>
          </a:p>
          <a:p>
            <a:endParaRPr lang="en-US" dirty="0"/>
          </a:p>
          <a:p>
            <a:r>
              <a:rPr lang="en-US" dirty="0"/>
              <a:t>Proper tone</a:t>
            </a:r>
          </a:p>
          <a:p>
            <a:endParaRPr lang="en-US" dirty="0"/>
          </a:p>
          <a:p>
            <a:r>
              <a:rPr lang="en-US" dirty="0"/>
              <a:t>Are you the point person (in practice)?</a:t>
            </a:r>
          </a:p>
          <a:p>
            <a:endParaRPr lang="en-US" dirty="0"/>
          </a:p>
          <a:p>
            <a:r>
              <a:rPr lang="en-US" dirty="0"/>
              <a:t>Are you running the code/rapid in theory?</a:t>
            </a:r>
          </a:p>
        </p:txBody>
      </p:sp>
    </p:spTree>
    <p:extLst>
      <p:ext uri="{BB962C8B-B14F-4D97-AF65-F5344CB8AC3E}">
        <p14:creationId xmlns:p14="http://schemas.microsoft.com/office/powerpoint/2010/main" val="2670052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CF239-70EF-6D4D-B0BB-A0B415A378DE}"/>
              </a:ext>
            </a:extLst>
          </p:cNvPr>
          <p:cNvSpPr>
            <a:spLocks noGrp="1"/>
          </p:cNvSpPr>
          <p:nvPr>
            <p:ph type="title"/>
          </p:nvPr>
        </p:nvSpPr>
        <p:spPr/>
        <p:txBody>
          <a:bodyPr/>
          <a:lstStyle/>
          <a:p>
            <a:r>
              <a:rPr lang="en-US" dirty="0"/>
              <a:t>Step 1: Are you running this code or not?</a:t>
            </a:r>
          </a:p>
        </p:txBody>
      </p:sp>
      <p:sp>
        <p:nvSpPr>
          <p:cNvPr id="3" name="Content Placeholder 2">
            <a:extLst>
              <a:ext uri="{FF2B5EF4-FFF2-40B4-BE49-F238E27FC236}">
                <a16:creationId xmlns:a16="http://schemas.microsoft.com/office/drawing/2014/main" id="{286C1055-248A-E048-8315-025B24798E3A}"/>
              </a:ext>
            </a:extLst>
          </p:cNvPr>
          <p:cNvSpPr>
            <a:spLocks noGrp="1"/>
          </p:cNvSpPr>
          <p:nvPr>
            <p:ph idx="1"/>
          </p:nvPr>
        </p:nvSpPr>
        <p:spPr/>
        <p:txBody>
          <a:bodyPr/>
          <a:lstStyle/>
          <a:p>
            <a:r>
              <a:rPr lang="en-US" dirty="0"/>
              <a:t>"I'm Brian Locke, the resident on the the Code team/RRT. Is anyone running this code?" </a:t>
            </a:r>
          </a:p>
          <a:p>
            <a:endParaRPr lang="en-US" dirty="0"/>
          </a:p>
          <a:p>
            <a:r>
              <a:rPr lang="en-US" dirty="0"/>
              <a:t>“OK, I’m running this code” </a:t>
            </a:r>
          </a:p>
          <a:p>
            <a:r>
              <a:rPr lang="en-US" dirty="0"/>
              <a:t>“Can I take over?"</a:t>
            </a:r>
          </a:p>
          <a:p>
            <a:endParaRPr lang="en-US" dirty="0"/>
          </a:p>
        </p:txBody>
      </p:sp>
      <p:pic>
        <p:nvPicPr>
          <p:cNvPr id="1026" name="Picture 2" descr="What's the Difference Between Opting In and Opting Out? | Gacovino Lake">
            <a:extLst>
              <a:ext uri="{FF2B5EF4-FFF2-40B4-BE49-F238E27FC236}">
                <a16:creationId xmlns:a16="http://schemas.microsoft.com/office/drawing/2014/main" id="{48A9D202-A1A0-7AC5-D33F-C0183AA490CE}"/>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519758" y="2301710"/>
            <a:ext cx="387289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5281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03D06-8011-8A4F-8431-1CAA41EC0C8B}"/>
              </a:ext>
            </a:extLst>
          </p:cNvPr>
          <p:cNvSpPr>
            <a:spLocks noGrp="1"/>
          </p:cNvSpPr>
          <p:nvPr>
            <p:ph type="title"/>
          </p:nvPr>
        </p:nvSpPr>
        <p:spPr/>
        <p:txBody>
          <a:bodyPr>
            <a:normAutofit fontScale="90000"/>
          </a:bodyPr>
          <a:lstStyle/>
          <a:p>
            <a:r>
              <a:rPr lang="en-US" dirty="0"/>
              <a:t>Step 2. Signal that you will be the point person </a:t>
            </a:r>
            <a:br>
              <a:rPr lang="en-US" dirty="0"/>
            </a:br>
            <a:endParaRPr lang="en-US" dirty="0"/>
          </a:p>
        </p:txBody>
      </p:sp>
      <p:pic>
        <p:nvPicPr>
          <p:cNvPr id="5" name="Picture 4" descr="Diagram&#10;&#10;Description automatically generated">
            <a:extLst>
              <a:ext uri="{FF2B5EF4-FFF2-40B4-BE49-F238E27FC236}">
                <a16:creationId xmlns:a16="http://schemas.microsoft.com/office/drawing/2014/main" id="{3645342F-CE1C-8641-A857-3B9C2E5032AE}"/>
              </a:ext>
            </a:extLst>
          </p:cNvPr>
          <p:cNvPicPr>
            <a:picLocks noChangeAspect="1"/>
          </p:cNvPicPr>
          <p:nvPr/>
        </p:nvPicPr>
        <p:blipFill>
          <a:blip r:embed="rId3"/>
          <a:stretch>
            <a:fillRect/>
          </a:stretch>
        </p:blipFill>
        <p:spPr>
          <a:xfrm>
            <a:off x="298879" y="1285875"/>
            <a:ext cx="4762500" cy="5207000"/>
          </a:xfrm>
          <a:prstGeom prst="rect">
            <a:avLst/>
          </a:prstGeom>
        </p:spPr>
      </p:pic>
      <p:sp>
        <p:nvSpPr>
          <p:cNvPr id="6" name="Rectangle 5">
            <a:extLst>
              <a:ext uri="{FF2B5EF4-FFF2-40B4-BE49-F238E27FC236}">
                <a16:creationId xmlns:a16="http://schemas.microsoft.com/office/drawing/2014/main" id="{C258CF5C-5690-0442-81F8-0DDCD4BBCD8D}"/>
              </a:ext>
            </a:extLst>
          </p:cNvPr>
          <p:cNvSpPr/>
          <p:nvPr/>
        </p:nvSpPr>
        <p:spPr>
          <a:xfrm>
            <a:off x="2101577" y="5247888"/>
            <a:ext cx="1498600" cy="12350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04BEAF8-0873-0240-9B67-641574E2EB07}"/>
              </a:ext>
            </a:extLst>
          </p:cNvPr>
          <p:cNvSpPr/>
          <p:nvPr/>
        </p:nvSpPr>
        <p:spPr>
          <a:xfrm>
            <a:off x="6658225" y="6308209"/>
            <a:ext cx="5056384" cy="369332"/>
          </a:xfrm>
          <a:prstGeom prst="rect">
            <a:avLst/>
          </a:prstGeom>
        </p:spPr>
        <p:txBody>
          <a:bodyPr wrap="none">
            <a:spAutoFit/>
          </a:bodyPr>
          <a:lstStyle/>
          <a:p>
            <a:r>
              <a:rPr lang="en-US" dirty="0">
                <a:hlinkClick r:id="rId4"/>
              </a:rPr>
              <a:t>https://doi.org/10.1016/j.resuscitation.2020.11.018</a:t>
            </a:r>
            <a:endParaRPr lang="en-US" dirty="0"/>
          </a:p>
        </p:txBody>
      </p:sp>
      <p:pic>
        <p:nvPicPr>
          <p:cNvPr id="3" name="Picture 2">
            <a:extLst>
              <a:ext uri="{FF2B5EF4-FFF2-40B4-BE49-F238E27FC236}">
                <a16:creationId xmlns:a16="http://schemas.microsoft.com/office/drawing/2014/main" id="{BA51E6A1-F13D-FAB3-4D2E-851C68BA01F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260984" y="2787806"/>
            <a:ext cx="6789125" cy="2203138"/>
          </a:xfrm>
          <a:prstGeom prst="rect">
            <a:avLst/>
          </a:prstGeom>
        </p:spPr>
      </p:pic>
    </p:spTree>
    <p:extLst>
      <p:ext uri="{BB962C8B-B14F-4D97-AF65-F5344CB8AC3E}">
        <p14:creationId xmlns:p14="http://schemas.microsoft.com/office/powerpoint/2010/main" val="29143985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133B5-8B48-D94D-855D-AA3BD878A319}"/>
              </a:ext>
            </a:extLst>
          </p:cNvPr>
          <p:cNvSpPr>
            <a:spLocks noGrp="1"/>
          </p:cNvSpPr>
          <p:nvPr>
            <p:ph type="title"/>
          </p:nvPr>
        </p:nvSpPr>
        <p:spPr/>
        <p:txBody>
          <a:bodyPr/>
          <a:lstStyle/>
          <a:p>
            <a:r>
              <a:rPr lang="en-US" dirty="0"/>
              <a:t>Step 3: Set the proper tone - constructive</a:t>
            </a:r>
          </a:p>
        </p:txBody>
      </p:sp>
      <p:sp>
        <p:nvSpPr>
          <p:cNvPr id="3" name="Content Placeholder 2">
            <a:extLst>
              <a:ext uri="{FF2B5EF4-FFF2-40B4-BE49-F238E27FC236}">
                <a16:creationId xmlns:a16="http://schemas.microsoft.com/office/drawing/2014/main" id="{8251F972-52AD-8346-A533-2F8D576B0D60}"/>
              </a:ext>
            </a:extLst>
          </p:cNvPr>
          <p:cNvSpPr>
            <a:spLocks noGrp="1"/>
          </p:cNvSpPr>
          <p:nvPr>
            <p:ph idx="1"/>
          </p:nvPr>
        </p:nvSpPr>
        <p:spPr>
          <a:xfrm>
            <a:off x="838200" y="1825625"/>
            <a:ext cx="5168900" cy="4351338"/>
          </a:xfrm>
        </p:spPr>
        <p:txBody>
          <a:bodyPr/>
          <a:lstStyle/>
          <a:p>
            <a:r>
              <a:rPr lang="en-US" dirty="0"/>
              <a:t>Calm, collected, and in control</a:t>
            </a:r>
          </a:p>
          <a:p>
            <a:r>
              <a:rPr lang="en-US" dirty="0"/>
              <a:t>Modulate your voice; no yelling</a:t>
            </a:r>
          </a:p>
          <a:p>
            <a:r>
              <a:rPr lang="en-US" dirty="0"/>
              <a:t>Coach, don’t reprimand. </a:t>
            </a:r>
          </a:p>
          <a:p>
            <a:r>
              <a:rPr lang="en-US" dirty="0"/>
              <a:t>Give encouragement.</a:t>
            </a:r>
          </a:p>
          <a:p>
            <a:endParaRPr lang="en-US" dirty="0"/>
          </a:p>
        </p:txBody>
      </p:sp>
      <p:pic>
        <p:nvPicPr>
          <p:cNvPr id="2050" name="Picture 2" descr="Use The Voice | Know Your Meme">
            <a:extLst>
              <a:ext uri="{FF2B5EF4-FFF2-40B4-BE49-F238E27FC236}">
                <a16:creationId xmlns:a16="http://schemas.microsoft.com/office/drawing/2014/main" id="{C68C677A-A701-05AD-2D25-D2ADE46857AF}"/>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796455" y="3114336"/>
            <a:ext cx="5899148" cy="33785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210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FDE32-EABF-C041-BA37-382B0E0AFAFB}"/>
              </a:ext>
            </a:extLst>
          </p:cNvPr>
          <p:cNvSpPr>
            <a:spLocks noGrp="1"/>
          </p:cNvSpPr>
          <p:nvPr>
            <p:ph type="title"/>
          </p:nvPr>
        </p:nvSpPr>
        <p:spPr/>
        <p:txBody>
          <a:bodyPr/>
          <a:lstStyle/>
          <a:p>
            <a:r>
              <a:rPr lang="en-US" dirty="0"/>
              <a:t>Step 4: Lower the Power Distance</a:t>
            </a:r>
          </a:p>
        </p:txBody>
      </p:sp>
      <p:sp>
        <p:nvSpPr>
          <p:cNvPr id="3" name="Content Placeholder 2">
            <a:extLst>
              <a:ext uri="{FF2B5EF4-FFF2-40B4-BE49-F238E27FC236}">
                <a16:creationId xmlns:a16="http://schemas.microsoft.com/office/drawing/2014/main" id="{B9D6AA41-A828-DA41-9293-29AB61EB21A1}"/>
              </a:ext>
            </a:extLst>
          </p:cNvPr>
          <p:cNvSpPr>
            <a:spLocks noGrp="1"/>
          </p:cNvSpPr>
          <p:nvPr>
            <p:ph idx="1"/>
          </p:nvPr>
        </p:nvSpPr>
        <p:spPr>
          <a:xfrm>
            <a:off x="838200" y="1825625"/>
            <a:ext cx="5257800" cy="4351338"/>
          </a:xfrm>
        </p:spPr>
        <p:txBody>
          <a:bodyPr>
            <a:normAutofit/>
          </a:bodyPr>
          <a:lstStyle/>
          <a:p>
            <a:r>
              <a:rPr lang="en-US" dirty="0"/>
              <a:t>Lead like a president not like a monarch. </a:t>
            </a:r>
          </a:p>
          <a:p>
            <a:r>
              <a:rPr lang="en-US" dirty="0"/>
              <a:t>The first time anyone makes any suggestion that's not ludicrous address them and say: "great point/idea/catch .."</a:t>
            </a:r>
          </a:p>
          <a:p>
            <a:r>
              <a:rPr lang="en-US" dirty="0"/>
              <a:t>“Thinking out loud …”</a:t>
            </a:r>
          </a:p>
          <a:p>
            <a:pPr marL="0" indent="0">
              <a:buNone/>
            </a:pPr>
            <a:endParaRPr lang="en-US" dirty="0"/>
          </a:p>
        </p:txBody>
      </p:sp>
      <p:pic>
        <p:nvPicPr>
          <p:cNvPr id="8194" name="Picture 2" descr="How greater diversity in the cockpit could help airlines avoid a looming  pilot shortage">
            <a:extLst>
              <a:ext uri="{FF2B5EF4-FFF2-40B4-BE49-F238E27FC236}">
                <a16:creationId xmlns:a16="http://schemas.microsoft.com/office/drawing/2014/main" id="{6701B385-5BF6-8D4A-9E8B-4C6324D2E664}"/>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908800" y="1825625"/>
            <a:ext cx="4127500" cy="412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03224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F0C0303A-5666-E34B-AAB8-32964E2E883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74174" y="0"/>
            <a:ext cx="8752114" cy="642138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68A9E0D3-E9DD-9C47-BD1B-C93C6DA460A2}"/>
              </a:ext>
            </a:extLst>
          </p:cNvPr>
          <p:cNvSpPr/>
          <p:nvPr/>
        </p:nvSpPr>
        <p:spPr>
          <a:xfrm>
            <a:off x="1701800" y="914401"/>
            <a:ext cx="3173187" cy="174171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B4F38D6-0956-8341-98BD-A4186342E409}"/>
              </a:ext>
            </a:extLst>
          </p:cNvPr>
          <p:cNvSpPr/>
          <p:nvPr/>
        </p:nvSpPr>
        <p:spPr>
          <a:xfrm>
            <a:off x="7518377" y="6421388"/>
            <a:ext cx="1915909" cy="369332"/>
          </a:xfrm>
          <a:prstGeom prst="rect">
            <a:avLst/>
          </a:prstGeom>
        </p:spPr>
        <p:txBody>
          <a:bodyPr wrap="none">
            <a:spAutoFit/>
          </a:bodyPr>
          <a:lstStyle/>
          <a:p>
            <a:r>
              <a:rPr lang="en-US" b="0" i="0" dirty="0">
                <a:solidFill>
                  <a:srgbClr val="000000"/>
                </a:solidFill>
                <a:effectLst/>
                <a:latin typeface="arial" panose="020B0604020202020204" pitchFamily="34" charset="0"/>
              </a:rPr>
              <a:t>PMID: </a:t>
            </a:r>
            <a:r>
              <a:rPr lang="en-US" b="0" i="0" dirty="0">
                <a:solidFill>
                  <a:srgbClr val="2F4A8B"/>
                </a:solidFill>
                <a:effectLst/>
                <a:latin typeface="arial" panose="020B0604020202020204" pitchFamily="34" charset="0"/>
                <a:hlinkClick r:id="rId4"/>
              </a:rPr>
              <a:t>25977203</a:t>
            </a:r>
            <a:endParaRPr lang="en-US" dirty="0"/>
          </a:p>
        </p:txBody>
      </p:sp>
      <p:sp>
        <p:nvSpPr>
          <p:cNvPr id="7" name="Content Placeholder 2">
            <a:extLst>
              <a:ext uri="{FF2B5EF4-FFF2-40B4-BE49-F238E27FC236}">
                <a16:creationId xmlns:a16="http://schemas.microsoft.com/office/drawing/2014/main" id="{B9C0CC8B-EB6D-3A41-8B83-D588D145D03B}"/>
              </a:ext>
            </a:extLst>
          </p:cNvPr>
          <p:cNvSpPr>
            <a:spLocks noGrp="1"/>
          </p:cNvSpPr>
          <p:nvPr>
            <p:ph idx="1"/>
          </p:nvPr>
        </p:nvSpPr>
        <p:spPr>
          <a:xfrm>
            <a:off x="9332685" y="323088"/>
            <a:ext cx="2282371" cy="5775211"/>
          </a:xfrm>
        </p:spPr>
        <p:txBody>
          <a:bodyPr/>
          <a:lstStyle/>
          <a:p>
            <a:r>
              <a:rPr lang="en-US" dirty="0"/>
              <a:t>No MD or Resident in many places</a:t>
            </a:r>
          </a:p>
          <a:p>
            <a:r>
              <a:rPr lang="en-US" dirty="0"/>
              <a:t>The code could run without us– our role is to *add value*</a:t>
            </a:r>
          </a:p>
          <a:p>
            <a:r>
              <a:rPr lang="en-US" dirty="0"/>
              <a:t>This is </a:t>
            </a:r>
            <a:r>
              <a:rPr lang="en-US" b="1" dirty="0"/>
              <a:t>very</a:t>
            </a:r>
            <a:r>
              <a:rPr lang="en-US" dirty="0"/>
              <a:t> different from our simulations</a:t>
            </a:r>
          </a:p>
        </p:txBody>
      </p:sp>
    </p:spTree>
    <p:extLst>
      <p:ext uri="{BB962C8B-B14F-4D97-AF65-F5344CB8AC3E}">
        <p14:creationId xmlns:p14="http://schemas.microsoft.com/office/powerpoint/2010/main" val="3451611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D33CE-2608-8447-A30C-75898D6A5238}"/>
              </a:ext>
            </a:extLst>
          </p:cNvPr>
          <p:cNvSpPr>
            <a:spLocks noGrp="1"/>
          </p:cNvSpPr>
          <p:nvPr>
            <p:ph type="title"/>
          </p:nvPr>
        </p:nvSpPr>
        <p:spPr/>
        <p:txBody>
          <a:bodyPr/>
          <a:lstStyle/>
          <a:p>
            <a:r>
              <a:rPr lang="en-US" dirty="0"/>
              <a:t>Intermission</a:t>
            </a:r>
          </a:p>
        </p:txBody>
      </p:sp>
      <p:sp>
        <p:nvSpPr>
          <p:cNvPr id="3" name="Content Placeholder 2">
            <a:extLst>
              <a:ext uri="{FF2B5EF4-FFF2-40B4-BE49-F238E27FC236}">
                <a16:creationId xmlns:a16="http://schemas.microsoft.com/office/drawing/2014/main" id="{B59EC69C-A612-7E48-9227-22C9C4A6A55D}"/>
              </a:ext>
            </a:extLst>
          </p:cNvPr>
          <p:cNvSpPr>
            <a:spLocks noGrp="1"/>
          </p:cNvSpPr>
          <p:nvPr>
            <p:ph idx="1"/>
          </p:nvPr>
        </p:nvSpPr>
        <p:spPr/>
        <p:txBody>
          <a:bodyPr/>
          <a:lstStyle/>
          <a:p>
            <a:r>
              <a:rPr lang="en-US" dirty="0"/>
              <a:t>Codes / RRTs are stressful for many reasons. </a:t>
            </a:r>
          </a:p>
          <a:p>
            <a:r>
              <a:rPr lang="en-US" dirty="0"/>
              <a:t>The most common way for them to go wrong are problems with social dynamics, not with medical decision making</a:t>
            </a:r>
          </a:p>
          <a:p>
            <a:r>
              <a:rPr lang="en-US" dirty="0"/>
              <a:t>To avoid the biggest pitfalls: </a:t>
            </a:r>
          </a:p>
          <a:p>
            <a:pPr lvl="1"/>
            <a:r>
              <a:rPr lang="en-US" dirty="0"/>
              <a:t>Establish who is the leader, first by designation then by action</a:t>
            </a:r>
          </a:p>
          <a:p>
            <a:pPr lvl="1"/>
            <a:r>
              <a:rPr lang="en-US" dirty="0"/>
              <a:t>Signal that you want people’s input</a:t>
            </a:r>
          </a:p>
          <a:p>
            <a:pPr lvl="1"/>
            <a:r>
              <a:rPr lang="en-US" dirty="0"/>
              <a:t>Direct the group like a coach, don’t rule like a queen/king</a:t>
            </a:r>
          </a:p>
          <a:p>
            <a:pPr lvl="1"/>
            <a:r>
              <a:rPr lang="en-US" dirty="0"/>
              <a:t>*Use your social capital on things that matter</a:t>
            </a:r>
          </a:p>
        </p:txBody>
      </p:sp>
    </p:spTree>
    <p:extLst>
      <p:ext uri="{BB962C8B-B14F-4D97-AF65-F5344CB8AC3E}">
        <p14:creationId xmlns:p14="http://schemas.microsoft.com/office/powerpoint/2010/main" val="5617332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410AF-200B-3945-93CA-6FDF03F9879C}"/>
              </a:ext>
            </a:extLst>
          </p:cNvPr>
          <p:cNvSpPr>
            <a:spLocks noGrp="1"/>
          </p:cNvSpPr>
          <p:nvPr>
            <p:ph type="title"/>
          </p:nvPr>
        </p:nvSpPr>
        <p:spPr/>
        <p:txBody>
          <a:bodyPr/>
          <a:lstStyle/>
          <a:p>
            <a:r>
              <a:rPr lang="en-US" dirty="0"/>
              <a:t>You want to immediately establish…</a:t>
            </a:r>
          </a:p>
        </p:txBody>
      </p:sp>
      <p:pic>
        <p:nvPicPr>
          <p:cNvPr id="4" name="Picture 3">
            <a:extLst>
              <a:ext uri="{FF2B5EF4-FFF2-40B4-BE49-F238E27FC236}">
                <a16:creationId xmlns:a16="http://schemas.microsoft.com/office/drawing/2014/main" id="{ECEFF06D-5939-2D4F-B8AA-7AD67C42370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920875"/>
            <a:ext cx="7010400" cy="4572000"/>
          </a:xfrm>
          <a:prstGeom prst="rect">
            <a:avLst/>
          </a:prstGeom>
        </p:spPr>
      </p:pic>
      <p:sp>
        <p:nvSpPr>
          <p:cNvPr id="5" name="Content Placeholder 2">
            <a:extLst>
              <a:ext uri="{FF2B5EF4-FFF2-40B4-BE49-F238E27FC236}">
                <a16:creationId xmlns:a16="http://schemas.microsoft.com/office/drawing/2014/main" id="{96AFEDD0-6D17-6E40-BC8F-53490A7CCDCB}"/>
              </a:ext>
            </a:extLst>
          </p:cNvPr>
          <p:cNvSpPr>
            <a:spLocks noGrp="1"/>
          </p:cNvSpPr>
          <p:nvPr>
            <p:ph idx="1"/>
          </p:nvPr>
        </p:nvSpPr>
        <p:spPr>
          <a:xfrm>
            <a:off x="7010400" y="2270124"/>
            <a:ext cx="3924300" cy="4351338"/>
          </a:xfrm>
        </p:spPr>
        <p:txBody>
          <a:bodyPr>
            <a:normAutofit fontScale="92500" lnSpcReduction="20000"/>
          </a:bodyPr>
          <a:lstStyle/>
          <a:p>
            <a:r>
              <a:rPr lang="en-US" dirty="0"/>
              <a:t>Collaboration / Trust</a:t>
            </a:r>
          </a:p>
          <a:p>
            <a:pPr marL="0" indent="0">
              <a:buNone/>
            </a:pPr>
            <a:endParaRPr lang="en-US" dirty="0"/>
          </a:p>
          <a:p>
            <a:r>
              <a:rPr lang="en-US" dirty="0"/>
              <a:t>Are you open to input?</a:t>
            </a:r>
          </a:p>
          <a:p>
            <a:endParaRPr lang="en-US" dirty="0"/>
          </a:p>
          <a:p>
            <a:r>
              <a:rPr lang="en-US" dirty="0"/>
              <a:t>Proper tone</a:t>
            </a:r>
          </a:p>
          <a:p>
            <a:endParaRPr lang="en-US" dirty="0"/>
          </a:p>
          <a:p>
            <a:r>
              <a:rPr lang="en-US" dirty="0"/>
              <a:t>Are you the point person (in practice)?</a:t>
            </a:r>
          </a:p>
          <a:p>
            <a:endParaRPr lang="en-US" dirty="0"/>
          </a:p>
          <a:p>
            <a:r>
              <a:rPr lang="en-US" dirty="0"/>
              <a:t>Are you running the code/rapid in theory?</a:t>
            </a:r>
          </a:p>
        </p:txBody>
      </p:sp>
      <p:sp>
        <p:nvSpPr>
          <p:cNvPr id="3" name="Rectangle 2">
            <a:extLst>
              <a:ext uri="{FF2B5EF4-FFF2-40B4-BE49-F238E27FC236}">
                <a16:creationId xmlns:a16="http://schemas.microsoft.com/office/drawing/2014/main" id="{99C97FB9-C59F-6C46-B2B0-B274939E1B0D}"/>
              </a:ext>
            </a:extLst>
          </p:cNvPr>
          <p:cNvSpPr/>
          <p:nvPr/>
        </p:nvSpPr>
        <p:spPr>
          <a:xfrm>
            <a:off x="7257143" y="2075543"/>
            <a:ext cx="2931886" cy="6676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6B54B14F-D9B2-664F-915F-E66C6C134D1E}"/>
              </a:ext>
            </a:extLst>
          </p:cNvPr>
          <p:cNvSpPr txBox="1">
            <a:spLocks/>
          </p:cNvSpPr>
          <p:nvPr/>
        </p:nvSpPr>
        <p:spPr>
          <a:xfrm>
            <a:off x="7474856" y="1514586"/>
            <a:ext cx="4716236" cy="66255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Where to use your social capital? </a:t>
            </a:r>
          </a:p>
        </p:txBody>
      </p:sp>
    </p:spTree>
    <p:extLst>
      <p:ext uri="{BB962C8B-B14F-4D97-AF65-F5344CB8AC3E}">
        <p14:creationId xmlns:p14="http://schemas.microsoft.com/office/powerpoint/2010/main" val="40857125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53D83-B2D5-544C-A574-C6DB1ACA96D5}"/>
              </a:ext>
            </a:extLst>
          </p:cNvPr>
          <p:cNvSpPr>
            <a:spLocks noGrp="1"/>
          </p:cNvSpPr>
          <p:nvPr>
            <p:ph type="title"/>
          </p:nvPr>
        </p:nvSpPr>
        <p:spPr/>
        <p:txBody>
          <a:bodyPr/>
          <a:lstStyle/>
          <a:p>
            <a:r>
              <a:rPr lang="en-US" dirty="0"/>
              <a:t>What is the big picture?</a:t>
            </a:r>
          </a:p>
        </p:txBody>
      </p:sp>
      <p:sp>
        <p:nvSpPr>
          <p:cNvPr id="3" name="Content Placeholder 2">
            <a:extLst>
              <a:ext uri="{FF2B5EF4-FFF2-40B4-BE49-F238E27FC236}">
                <a16:creationId xmlns:a16="http://schemas.microsoft.com/office/drawing/2014/main" id="{6E951998-BB96-134D-B93B-3DAED6E5ED2A}"/>
              </a:ext>
            </a:extLst>
          </p:cNvPr>
          <p:cNvSpPr>
            <a:spLocks noGrp="1"/>
          </p:cNvSpPr>
          <p:nvPr>
            <p:ph idx="1"/>
          </p:nvPr>
        </p:nvSpPr>
        <p:spPr>
          <a:xfrm>
            <a:off x="838200" y="1825625"/>
            <a:ext cx="6540500" cy="4351338"/>
          </a:xfrm>
        </p:spPr>
        <p:txBody>
          <a:bodyPr/>
          <a:lstStyle/>
          <a:p>
            <a:pPr marL="0" indent="0">
              <a:buNone/>
            </a:pPr>
            <a:r>
              <a:rPr lang="en-US" u="sng" dirty="0"/>
              <a:t>In a Code:</a:t>
            </a:r>
          </a:p>
          <a:p>
            <a:pPr marL="514350" indent="-514350">
              <a:buFont typeface="+mj-lt"/>
              <a:buAutoNum type="arabicPeriod"/>
            </a:pPr>
            <a:r>
              <a:rPr lang="en-US" dirty="0"/>
              <a:t>If they don’t have a pulse, someone is compressing the chest with high quality CPR. NO significant breaks. </a:t>
            </a:r>
          </a:p>
          <a:p>
            <a:pPr marL="971550" lvl="1" indent="-514350">
              <a:buFont typeface="+mj-lt"/>
              <a:buAutoNum type="arabicPeriod"/>
            </a:pPr>
            <a:r>
              <a:rPr lang="en-US" dirty="0"/>
              <a:t>Minimize pauses to necessary position changes, pulse checks, and a little wiggle room to the Lucas or intubation (but only a little)</a:t>
            </a:r>
          </a:p>
          <a:p>
            <a:pPr marL="514350" indent="-514350">
              <a:buFont typeface="+mj-lt"/>
              <a:buAutoNum type="arabicPeriod"/>
            </a:pPr>
            <a:r>
              <a:rPr lang="en-US" dirty="0"/>
              <a:t>shock them if they have a shockable rhythm</a:t>
            </a:r>
          </a:p>
          <a:p>
            <a:pPr marL="0" indent="0">
              <a:buNone/>
            </a:pPr>
            <a:endParaRPr lang="en-US" dirty="0"/>
          </a:p>
          <a:p>
            <a:endParaRPr lang="en-US" dirty="0"/>
          </a:p>
        </p:txBody>
      </p:sp>
      <p:pic>
        <p:nvPicPr>
          <p:cNvPr id="9218" name="Picture 2" descr="Real-Time Visual Feedback Device Improves Quality Of Chest Compressions: A  Manikin Study. - Abstract - Europe PMC">
            <a:extLst>
              <a:ext uri="{FF2B5EF4-FFF2-40B4-BE49-F238E27FC236}">
                <a16:creationId xmlns:a16="http://schemas.microsoft.com/office/drawing/2014/main" id="{C56D8198-D3AC-EB45-AC9F-8D12BE3F12A8}"/>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619999" y="1992348"/>
            <a:ext cx="4436089" cy="3303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244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1F343-2589-D24B-9CBD-E8585F1EC7AF}"/>
              </a:ext>
            </a:extLst>
          </p:cNvPr>
          <p:cNvSpPr>
            <a:spLocks noGrp="1"/>
          </p:cNvSpPr>
          <p:nvPr>
            <p:ph type="title"/>
          </p:nvPr>
        </p:nvSpPr>
        <p:spPr/>
        <p:txBody>
          <a:bodyPr/>
          <a:lstStyle/>
          <a:p>
            <a:r>
              <a:rPr lang="en-US" dirty="0"/>
              <a:t>What is the big picture?</a:t>
            </a:r>
          </a:p>
        </p:txBody>
      </p:sp>
      <p:sp>
        <p:nvSpPr>
          <p:cNvPr id="3" name="Content Placeholder 2">
            <a:extLst>
              <a:ext uri="{FF2B5EF4-FFF2-40B4-BE49-F238E27FC236}">
                <a16:creationId xmlns:a16="http://schemas.microsoft.com/office/drawing/2014/main" id="{C41E72AF-5CE1-7048-BD4A-AB7B25E9BEE6}"/>
              </a:ext>
            </a:extLst>
          </p:cNvPr>
          <p:cNvSpPr>
            <a:spLocks noGrp="1"/>
          </p:cNvSpPr>
          <p:nvPr>
            <p:ph idx="1"/>
          </p:nvPr>
        </p:nvSpPr>
        <p:spPr/>
        <p:txBody>
          <a:bodyPr>
            <a:normAutofit fontScale="92500"/>
          </a:bodyPr>
          <a:lstStyle/>
          <a:p>
            <a:pPr marL="0" indent="0">
              <a:buNone/>
            </a:pPr>
            <a:r>
              <a:rPr lang="en-US" u="sng" dirty="0"/>
              <a:t>Rapid Response:</a:t>
            </a:r>
            <a:r>
              <a:rPr lang="en-US" dirty="0"/>
              <a:t> </a:t>
            </a:r>
          </a:p>
          <a:p>
            <a:pPr marL="514350" indent="-514350">
              <a:buFont typeface="+mj-lt"/>
              <a:buAutoNum type="arabicPeriod"/>
            </a:pPr>
            <a:r>
              <a:rPr lang="en-US" dirty="0"/>
              <a:t>Is this really a code blue?</a:t>
            </a:r>
          </a:p>
          <a:p>
            <a:pPr lvl="1"/>
            <a:r>
              <a:rPr lang="en-US" dirty="0"/>
              <a:t>will it be in the next 10 minutes? Do I need airway people here? </a:t>
            </a:r>
          </a:p>
          <a:p>
            <a:pPr marL="514350" indent="-514350">
              <a:buFont typeface="+mj-lt"/>
              <a:buAutoNum type="arabicPeriod"/>
            </a:pPr>
            <a:r>
              <a:rPr lang="en-US" dirty="0"/>
              <a:t>Do they need to be in an ICU? </a:t>
            </a:r>
          </a:p>
          <a:p>
            <a:pPr lvl="1"/>
            <a:r>
              <a:rPr lang="en-US" dirty="0"/>
              <a:t>eyeball the patient, ask orientation questions, 1 set of vitals, what led to the RRT. 10 minutes, maximum</a:t>
            </a:r>
          </a:p>
          <a:p>
            <a:pPr marL="0" indent="0">
              <a:buNone/>
            </a:pPr>
            <a:endParaRPr lang="en-US" dirty="0"/>
          </a:p>
          <a:p>
            <a:pPr marL="0" indent="0">
              <a:buNone/>
            </a:pPr>
            <a:r>
              <a:rPr lang="en-US" dirty="0"/>
              <a:t>Yes: Do we need to do anything to stabilize them before they go to the ICU? </a:t>
            </a:r>
          </a:p>
          <a:p>
            <a:pPr marL="0" indent="0">
              <a:buNone/>
            </a:pPr>
            <a:r>
              <a:rPr lang="en-US" dirty="0"/>
              <a:t>No: What immediate workup or stabilization do they need? </a:t>
            </a:r>
            <a:r>
              <a:rPr lang="en-US" u="sng" dirty="0"/>
              <a:t>Hand off to primary team </a:t>
            </a:r>
          </a:p>
          <a:p>
            <a:endParaRPr lang="en-US" dirty="0"/>
          </a:p>
        </p:txBody>
      </p:sp>
    </p:spTree>
    <p:extLst>
      <p:ext uri="{BB962C8B-B14F-4D97-AF65-F5344CB8AC3E}">
        <p14:creationId xmlns:p14="http://schemas.microsoft.com/office/powerpoint/2010/main" val="1289495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5 Activities That Will Help You Get Better At Stand Up Comedy - StandUpTalk">
            <a:extLst>
              <a:ext uri="{FF2B5EF4-FFF2-40B4-BE49-F238E27FC236}">
                <a16:creationId xmlns:a16="http://schemas.microsoft.com/office/drawing/2014/main" id="{234DD834-73C4-7D45-8CE7-19AED4B57A76}"/>
              </a:ext>
            </a:extLst>
          </p:cNvPr>
          <p:cNvPicPr>
            <a:picLocks noGrp="1" noChangeAspect="1" noChangeArrowheads="1"/>
          </p:cNvPicPr>
          <p:nvPr>
            <p:ph idx="1"/>
          </p:nvPr>
        </p:nvPicPr>
        <p:blipFill rotWithShape="1">
          <a:blip r:embed="rId3" cstate="screen">
            <a:extLst>
              <a:ext uri="{28A0092B-C50C-407E-A947-70E740481C1C}">
                <a14:useLocalDpi xmlns:a14="http://schemas.microsoft.com/office/drawing/2010/main"/>
              </a:ext>
            </a:extLst>
          </a:blip>
          <a:srcRect/>
          <a:stretch/>
        </p:blipFill>
        <p:spPr bwMode="auto">
          <a:xfrm>
            <a:off x="2562726" y="1"/>
            <a:ext cx="9629274" cy="6857999"/>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3" name="Freeform: Shape 72">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D363B53-566D-CA4F-A31A-250CF2ABEEFE}"/>
              </a:ext>
            </a:extLst>
          </p:cNvPr>
          <p:cNvSpPr>
            <a:spLocks noGrp="1"/>
          </p:cNvSpPr>
          <p:nvPr>
            <p:ph type="title"/>
          </p:nvPr>
        </p:nvSpPr>
        <p:spPr>
          <a:xfrm>
            <a:off x="804672" y="342006"/>
            <a:ext cx="3879232" cy="2248122"/>
          </a:xfrm>
        </p:spPr>
        <p:txBody>
          <a:bodyPr vert="horz" lIns="91440" tIns="45720" rIns="91440" bIns="45720" rtlCol="0" anchor="b">
            <a:normAutofit/>
          </a:bodyPr>
          <a:lstStyle/>
          <a:p>
            <a:r>
              <a:rPr lang="en-US" sz="5000"/>
              <a:t>What makes codes/RRTs stressful</a:t>
            </a:r>
          </a:p>
        </p:txBody>
      </p:sp>
    </p:spTree>
    <p:extLst>
      <p:ext uri="{BB962C8B-B14F-4D97-AF65-F5344CB8AC3E}">
        <p14:creationId xmlns:p14="http://schemas.microsoft.com/office/powerpoint/2010/main" val="168049056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C4A6B-BC23-4453-2C8D-7EFE0A033C5D}"/>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3120E708-34AD-0FA5-3AFF-C02DA5B8219E}"/>
              </a:ext>
            </a:extLst>
          </p:cNvPr>
          <p:cNvSpPr>
            <a:spLocks noGrp="1"/>
          </p:cNvSpPr>
          <p:nvPr>
            <p:ph idx="1"/>
          </p:nvPr>
        </p:nvSpPr>
        <p:spPr/>
        <p:txBody>
          <a:bodyPr/>
          <a:lstStyle/>
          <a:p>
            <a:r>
              <a:rPr lang="en-US" dirty="0"/>
              <a:t>What have you seen? </a:t>
            </a:r>
          </a:p>
          <a:p>
            <a:endParaRPr lang="en-US" dirty="0"/>
          </a:p>
          <a:p>
            <a:pPr marL="0" indent="0">
              <a:buNone/>
            </a:pPr>
            <a:endParaRPr lang="en-US" dirty="0"/>
          </a:p>
        </p:txBody>
      </p:sp>
    </p:spTree>
    <p:extLst>
      <p:ext uri="{BB962C8B-B14F-4D97-AF65-F5344CB8AC3E}">
        <p14:creationId xmlns:p14="http://schemas.microsoft.com/office/powerpoint/2010/main" val="34086326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4986-0857-5041-B580-603D0388C849}"/>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7D805C24-4166-A449-BD23-4AFA4BE3AA7C}"/>
              </a:ext>
            </a:extLst>
          </p:cNvPr>
          <p:cNvSpPr>
            <a:spLocks noGrp="1"/>
          </p:cNvSpPr>
          <p:nvPr>
            <p:ph idx="1"/>
          </p:nvPr>
        </p:nvSpPr>
        <p:spPr/>
        <p:txBody>
          <a:bodyPr/>
          <a:lstStyle/>
          <a:p>
            <a:r>
              <a:rPr lang="en-US" dirty="0"/>
              <a:t>Patient is 90 years old, has a single BP of 75/60. Is </a:t>
            </a:r>
            <a:r>
              <a:rPr lang="en-US" dirty="0" err="1"/>
              <a:t>mentating</a:t>
            </a:r>
            <a:r>
              <a:rPr lang="en-US" dirty="0"/>
              <a:t> ok, making good urine, lactate is normal. RRT is called. You see that the blood pressure cuff is clearly too large. You have them swap it out and the measured blood pressure is now normal without intervention.</a:t>
            </a:r>
          </a:p>
          <a:p>
            <a:endParaRPr lang="en-US" dirty="0"/>
          </a:p>
          <a:p>
            <a:r>
              <a:rPr lang="en-US" dirty="0"/>
              <a:t>How do you address the RN that called the RRT?</a:t>
            </a:r>
          </a:p>
        </p:txBody>
      </p:sp>
    </p:spTree>
    <p:extLst>
      <p:ext uri="{BB962C8B-B14F-4D97-AF65-F5344CB8AC3E}">
        <p14:creationId xmlns:p14="http://schemas.microsoft.com/office/powerpoint/2010/main" val="34602213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C4986-0857-5041-B580-603D0388C849}"/>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7D805C24-4166-A449-BD23-4AFA4BE3AA7C}"/>
              </a:ext>
            </a:extLst>
          </p:cNvPr>
          <p:cNvSpPr>
            <a:spLocks noGrp="1"/>
          </p:cNvSpPr>
          <p:nvPr>
            <p:ph idx="1"/>
          </p:nvPr>
        </p:nvSpPr>
        <p:spPr>
          <a:xfrm>
            <a:off x="838200" y="1825625"/>
            <a:ext cx="5372100" cy="4351338"/>
          </a:xfrm>
        </p:spPr>
        <p:txBody>
          <a:bodyPr>
            <a:normAutofit/>
          </a:bodyPr>
          <a:lstStyle/>
          <a:p>
            <a:pPr marL="0" indent="0">
              <a:buNone/>
            </a:pPr>
            <a:r>
              <a:rPr lang="en-US" dirty="0"/>
              <a:t>Try your best not to implicitly snark people for ‘over-reacting’. Why?</a:t>
            </a:r>
          </a:p>
          <a:p>
            <a:r>
              <a:rPr lang="en-US" dirty="0"/>
              <a:t>People at lower levels of training are going to be less accurate at identifying big problems. </a:t>
            </a:r>
          </a:p>
          <a:p>
            <a:r>
              <a:rPr lang="en-US" dirty="0"/>
              <a:t>To avoid errors of not calling a code/RRT, we need to tolerate errors of calling excessive codes/RRTs</a:t>
            </a:r>
          </a:p>
        </p:txBody>
      </p:sp>
      <p:pic>
        <p:nvPicPr>
          <p:cNvPr id="6146" name="Picture 2" descr="quotes | PhD SCAM info@phdscam.com">
            <a:extLst>
              <a:ext uri="{FF2B5EF4-FFF2-40B4-BE49-F238E27FC236}">
                <a16:creationId xmlns:a16="http://schemas.microsoft.com/office/drawing/2014/main" id="{3DEE783A-4AD4-B94E-9948-D7C3E1005D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162800" y="1149350"/>
            <a:ext cx="4559300" cy="455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5946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lstStyle/>
          <a:p>
            <a:r>
              <a:rPr lang="en-US" dirty="0"/>
              <a:t>A patient with ESRD is in dialysis and codes. Staff seems them slump over and CPR is started immediately (&lt;1 minute).</a:t>
            </a:r>
          </a:p>
          <a:p>
            <a:pPr lvl="1"/>
            <a:r>
              <a:rPr lang="en-US" dirty="0"/>
              <a:t>During the 1</a:t>
            </a:r>
            <a:r>
              <a:rPr lang="en-US" baseline="30000" dirty="0"/>
              <a:t>st</a:t>
            </a:r>
            <a:r>
              <a:rPr lang="en-US" dirty="0"/>
              <a:t> round of CPR the patient appears to try to push themselves up but remains unresponsive during the ½ second the compressor takes to regain composure.</a:t>
            </a:r>
          </a:p>
          <a:p>
            <a:r>
              <a:rPr lang="en-US" dirty="0"/>
              <a:t>“Should we stop compressions?”</a:t>
            </a:r>
          </a:p>
        </p:txBody>
      </p:sp>
    </p:spTree>
    <p:extLst>
      <p:ext uri="{BB962C8B-B14F-4D97-AF65-F5344CB8AC3E}">
        <p14:creationId xmlns:p14="http://schemas.microsoft.com/office/powerpoint/2010/main" val="30321894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lstStyle/>
          <a:p>
            <a:r>
              <a:rPr lang="en-US" dirty="0"/>
              <a:t>A patient with ESRD is in dialysis and codes. Staff seems them slump over and CPR is started immediately (&lt;1 minute).</a:t>
            </a:r>
          </a:p>
          <a:p>
            <a:pPr lvl="1"/>
            <a:r>
              <a:rPr lang="en-US" dirty="0"/>
              <a:t>During the 1</a:t>
            </a:r>
            <a:r>
              <a:rPr lang="en-US" baseline="30000" dirty="0"/>
              <a:t>st</a:t>
            </a:r>
            <a:r>
              <a:rPr lang="en-US" dirty="0"/>
              <a:t> round of CPR the patient appears to try to push themselves up but remains unresponsive during the ½ second the compressor takes to regain composure.</a:t>
            </a:r>
          </a:p>
          <a:p>
            <a:r>
              <a:rPr lang="en-US" dirty="0"/>
              <a:t>“Should we stop compressions?”</a:t>
            </a:r>
          </a:p>
          <a:p>
            <a:pPr lvl="1"/>
            <a:r>
              <a:rPr lang="en-US" dirty="0"/>
              <a:t>Perfusion =/= ROSC</a:t>
            </a:r>
          </a:p>
        </p:txBody>
      </p:sp>
    </p:spTree>
    <p:extLst>
      <p:ext uri="{BB962C8B-B14F-4D97-AF65-F5344CB8AC3E}">
        <p14:creationId xmlns:p14="http://schemas.microsoft.com/office/powerpoint/2010/main" val="38309748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lstStyle/>
          <a:p>
            <a:r>
              <a:rPr lang="en-US" dirty="0"/>
              <a:t>A patient with ESRD is in dialysis and codes. Staff seems them slump over and CPR is started immediately (&lt;1 minute).</a:t>
            </a:r>
          </a:p>
          <a:p>
            <a:pPr lvl="1"/>
            <a:r>
              <a:rPr lang="en-US" dirty="0"/>
              <a:t>During the 1</a:t>
            </a:r>
            <a:r>
              <a:rPr lang="en-US" baseline="30000" dirty="0"/>
              <a:t>st</a:t>
            </a:r>
            <a:r>
              <a:rPr lang="en-US" dirty="0"/>
              <a:t> round of CPR the patient appears to try to push themselves up but remains unresponsive during the ½ second the compressor takes to regain composure.</a:t>
            </a:r>
          </a:p>
          <a:p>
            <a:r>
              <a:rPr lang="en-US" dirty="0"/>
              <a:t>CPR continues as per ACLS for 30 minutes. You sense murmurs about when you should ”call the code” …</a:t>
            </a:r>
          </a:p>
        </p:txBody>
      </p:sp>
    </p:spTree>
    <p:extLst>
      <p:ext uri="{BB962C8B-B14F-4D97-AF65-F5344CB8AC3E}">
        <p14:creationId xmlns:p14="http://schemas.microsoft.com/office/powerpoint/2010/main" val="734799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DECCD-A381-7A55-9A5F-9AF61E152D5D}"/>
              </a:ext>
            </a:extLst>
          </p:cNvPr>
          <p:cNvSpPr>
            <a:spLocks noGrp="1"/>
          </p:cNvSpPr>
          <p:nvPr>
            <p:ph type="title"/>
          </p:nvPr>
        </p:nvSpPr>
        <p:spPr/>
        <p:txBody>
          <a:bodyPr/>
          <a:lstStyle/>
          <a:p>
            <a:r>
              <a:rPr lang="en-US" dirty="0"/>
              <a:t>How long should resuscitation efforts go?</a:t>
            </a:r>
          </a:p>
        </p:txBody>
      </p:sp>
      <p:sp>
        <p:nvSpPr>
          <p:cNvPr id="3" name="Content Placeholder 2">
            <a:extLst>
              <a:ext uri="{FF2B5EF4-FFF2-40B4-BE49-F238E27FC236}">
                <a16:creationId xmlns:a16="http://schemas.microsoft.com/office/drawing/2014/main" id="{EC8444C8-D524-D0B2-90AF-D02438D5D044}"/>
              </a:ext>
            </a:extLst>
          </p:cNvPr>
          <p:cNvSpPr>
            <a:spLocks noGrp="1"/>
          </p:cNvSpPr>
          <p:nvPr>
            <p:ph idx="1"/>
          </p:nvPr>
        </p:nvSpPr>
        <p:spPr/>
        <p:txBody>
          <a:bodyPr/>
          <a:lstStyle/>
          <a:p>
            <a:r>
              <a:rPr lang="en-US" dirty="0"/>
              <a:t>“A cut-off time of 15 min, 20 min and 60 min, respectively, captures 90%, 95% and 99% of the 30-day survivors.” PMID: 30138650</a:t>
            </a:r>
          </a:p>
          <a:p>
            <a:r>
              <a:rPr lang="en-US" dirty="0"/>
              <a:t>Unlike OHCA, IHCA brain injury is not as closely correlated with CPR time. </a:t>
            </a:r>
          </a:p>
          <a:p>
            <a:r>
              <a:rPr lang="en-US" dirty="0"/>
              <a:t>Should depend more on pre-arrest status</a:t>
            </a:r>
          </a:p>
          <a:p>
            <a:endParaRPr lang="en-US" dirty="0"/>
          </a:p>
        </p:txBody>
      </p:sp>
      <p:pic>
        <p:nvPicPr>
          <p:cNvPr id="4" name="Picture 2" descr="Mostly dead | Motion and Momentum">
            <a:extLst>
              <a:ext uri="{FF2B5EF4-FFF2-40B4-BE49-F238E27FC236}">
                <a16:creationId xmlns:a16="http://schemas.microsoft.com/office/drawing/2014/main" id="{159BDD9A-B541-1A77-C924-9A9216F770A4}"/>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421132" y="3660392"/>
            <a:ext cx="4594820" cy="2516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9618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lstStyle/>
          <a:p>
            <a:r>
              <a:rPr lang="en-US" dirty="0"/>
              <a:t>A patient with ESRD is in dialysis and codes. Staff seems them slump over and CPR is started immediately (&lt;1 minute).</a:t>
            </a:r>
          </a:p>
          <a:p>
            <a:pPr lvl="1"/>
            <a:r>
              <a:rPr lang="en-US" dirty="0"/>
              <a:t>During the 1</a:t>
            </a:r>
            <a:r>
              <a:rPr lang="en-US" baseline="30000" dirty="0"/>
              <a:t>st</a:t>
            </a:r>
            <a:r>
              <a:rPr lang="en-US" dirty="0"/>
              <a:t> round of CPR the patient appears to try to push themselves up but remains unresponsive during the ½ second the compressor takes to regain composure.</a:t>
            </a:r>
          </a:p>
          <a:p>
            <a:r>
              <a:rPr lang="en-US" dirty="0"/>
              <a:t>CPR continues as per ACLS for 30 minutes. You decide this patient is unlikely to recover. How do you stop the code? </a:t>
            </a:r>
          </a:p>
        </p:txBody>
      </p:sp>
    </p:spTree>
    <p:extLst>
      <p:ext uri="{BB962C8B-B14F-4D97-AF65-F5344CB8AC3E}">
        <p14:creationId xmlns:p14="http://schemas.microsoft.com/office/powerpoint/2010/main" val="38005075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lstStyle/>
          <a:p>
            <a:r>
              <a:rPr lang="en-US" dirty="0"/>
              <a:t>A patient with ESRD is in dialysis and codes. Staff seems them slump over and CPR is started immediately (&lt;1 minute).</a:t>
            </a:r>
          </a:p>
          <a:p>
            <a:pPr lvl="1"/>
            <a:r>
              <a:rPr lang="en-US" dirty="0"/>
              <a:t>During the 1</a:t>
            </a:r>
            <a:r>
              <a:rPr lang="en-US" baseline="30000" dirty="0"/>
              <a:t>st</a:t>
            </a:r>
            <a:r>
              <a:rPr lang="en-US" dirty="0"/>
              <a:t> round of CPR the patient appears to try to push themselves up but remains unresponsive during the ½ second the compressor takes to regain composure.</a:t>
            </a:r>
          </a:p>
          <a:p>
            <a:r>
              <a:rPr lang="en-US" dirty="0"/>
              <a:t>CPR continues as per ACLS for 30 minutes. You decide this patient is unlikely to recover. How do you stop the code? </a:t>
            </a:r>
          </a:p>
        </p:txBody>
      </p:sp>
    </p:spTree>
    <p:extLst>
      <p:ext uri="{BB962C8B-B14F-4D97-AF65-F5344CB8AC3E}">
        <p14:creationId xmlns:p14="http://schemas.microsoft.com/office/powerpoint/2010/main" val="28193079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0F1DD-AB1A-9D4D-A850-93F0B848EB78}"/>
              </a:ext>
            </a:extLst>
          </p:cNvPr>
          <p:cNvSpPr>
            <a:spLocks noGrp="1"/>
          </p:cNvSpPr>
          <p:nvPr>
            <p:ph type="title"/>
          </p:nvPr>
        </p:nvSpPr>
        <p:spPr/>
        <p:txBody>
          <a:bodyPr/>
          <a:lstStyle/>
          <a:p>
            <a:r>
              <a:rPr lang="en-US" dirty="0"/>
              <a:t>How I do it:</a:t>
            </a:r>
          </a:p>
        </p:txBody>
      </p:sp>
      <p:sp>
        <p:nvSpPr>
          <p:cNvPr id="3" name="Content Placeholder 2">
            <a:extLst>
              <a:ext uri="{FF2B5EF4-FFF2-40B4-BE49-F238E27FC236}">
                <a16:creationId xmlns:a16="http://schemas.microsoft.com/office/drawing/2014/main" id="{12A866D8-EB6A-2C44-99F4-76481851EE0C}"/>
              </a:ext>
            </a:extLst>
          </p:cNvPr>
          <p:cNvSpPr>
            <a:spLocks noGrp="1"/>
          </p:cNvSpPr>
          <p:nvPr>
            <p:ph idx="1"/>
          </p:nvPr>
        </p:nvSpPr>
        <p:spPr/>
        <p:txBody>
          <a:bodyPr>
            <a:normAutofit/>
          </a:bodyPr>
          <a:lstStyle/>
          <a:p>
            <a:r>
              <a:rPr lang="en-US" dirty="0"/>
              <a:t>Summarize what you have done</a:t>
            </a:r>
          </a:p>
          <a:p>
            <a:r>
              <a:rPr lang="en-US" dirty="0"/>
              <a:t>Voice any uncertainties</a:t>
            </a:r>
          </a:p>
          <a:p>
            <a:r>
              <a:rPr lang="en-US" dirty="0"/>
              <a:t>Ask if anyone has any ideas</a:t>
            </a:r>
          </a:p>
          <a:p>
            <a:r>
              <a:rPr lang="en-US" dirty="0"/>
              <a:t>Pause</a:t>
            </a:r>
          </a:p>
          <a:p>
            <a:r>
              <a:rPr lang="en-US" dirty="0"/>
              <a:t>I think we should stop</a:t>
            </a:r>
          </a:p>
          <a:p>
            <a:pPr lvl="1"/>
            <a:r>
              <a:rPr lang="en-US" dirty="0"/>
              <a:t>Does anyone have any objections? vs We have done everything we could</a:t>
            </a:r>
          </a:p>
          <a:p>
            <a:r>
              <a:rPr lang="en-US" dirty="0"/>
              <a:t>Stop compressions and stop ventilation</a:t>
            </a:r>
          </a:p>
          <a:p>
            <a:pPr marL="0" indent="0">
              <a:buNone/>
            </a:pPr>
            <a:r>
              <a:rPr lang="en-US" dirty="0"/>
              <a:t>Then what?  </a:t>
            </a:r>
          </a:p>
        </p:txBody>
      </p:sp>
    </p:spTree>
    <p:extLst>
      <p:ext uri="{BB962C8B-B14F-4D97-AF65-F5344CB8AC3E}">
        <p14:creationId xmlns:p14="http://schemas.microsoft.com/office/powerpoint/2010/main" val="824773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05220-D4AB-FC4B-BCCE-F8E86C7B891A}"/>
              </a:ext>
            </a:extLst>
          </p:cNvPr>
          <p:cNvSpPr>
            <a:spLocks noGrp="1"/>
          </p:cNvSpPr>
          <p:nvPr>
            <p:ph type="title"/>
          </p:nvPr>
        </p:nvSpPr>
        <p:spPr/>
        <p:txBody>
          <a:bodyPr/>
          <a:lstStyle/>
          <a:p>
            <a:r>
              <a:rPr lang="en-US" dirty="0"/>
              <a:t>Code Blue: Less Common</a:t>
            </a:r>
          </a:p>
        </p:txBody>
      </p:sp>
      <p:sp>
        <p:nvSpPr>
          <p:cNvPr id="4" name="Rectangle 3">
            <a:extLst>
              <a:ext uri="{FF2B5EF4-FFF2-40B4-BE49-F238E27FC236}">
                <a16:creationId xmlns:a16="http://schemas.microsoft.com/office/drawing/2014/main" id="{9DBF9755-43F3-6546-869B-069A349C63D7}"/>
              </a:ext>
            </a:extLst>
          </p:cNvPr>
          <p:cNvSpPr/>
          <p:nvPr/>
        </p:nvSpPr>
        <p:spPr>
          <a:xfrm>
            <a:off x="7718018" y="6311900"/>
            <a:ext cx="4473982" cy="369332"/>
          </a:xfrm>
          <a:prstGeom prst="rect">
            <a:avLst/>
          </a:prstGeom>
        </p:spPr>
        <p:txBody>
          <a:bodyPr wrap="none">
            <a:spAutoFit/>
          </a:bodyPr>
          <a:lstStyle/>
          <a:p>
            <a:r>
              <a:rPr lang="en-US" b="0" i="0" dirty="0">
                <a:solidFill>
                  <a:srgbClr val="000000"/>
                </a:solidFill>
                <a:effectLst/>
                <a:latin typeface="fira sans"/>
              </a:rPr>
              <a:t>Academic Medicine86(6):726-730, June 2011.</a:t>
            </a:r>
            <a:endParaRPr lang="en-US" dirty="0"/>
          </a:p>
        </p:txBody>
      </p:sp>
      <p:pic>
        <p:nvPicPr>
          <p:cNvPr id="5" name="Picture Placeholder 1" descr="Figure 2">
            <a:extLst>
              <a:ext uri="{FF2B5EF4-FFF2-40B4-BE49-F238E27FC236}">
                <a16:creationId xmlns:a16="http://schemas.microsoft.com/office/drawing/2014/main" id="{D6AAF28C-C80E-8D4F-8A15-09D449BA83E9}"/>
              </a:ext>
            </a:extLst>
          </p:cNvPr>
          <p:cNvPicPr>
            <a:picLocks noChangeAspect="1"/>
          </p:cNvPicPr>
          <p:nvPr/>
        </p:nvPicPr>
        <p:blipFill>
          <a:blip r:embed="rId3"/>
          <a:stretch>
            <a:fillRect/>
          </a:stretch>
        </p:blipFill>
        <p:spPr>
          <a:xfrm>
            <a:off x="6096000" y="2325688"/>
            <a:ext cx="5715000" cy="3857625"/>
          </a:xfrm>
          <a:prstGeom prst="rect">
            <a:avLst/>
          </a:prstGeom>
        </p:spPr>
      </p:pic>
      <p:pic>
        <p:nvPicPr>
          <p:cNvPr id="6" name="Picture Placeholder 1" descr="Figure 1">
            <a:extLst>
              <a:ext uri="{FF2B5EF4-FFF2-40B4-BE49-F238E27FC236}">
                <a16:creationId xmlns:a16="http://schemas.microsoft.com/office/drawing/2014/main" id="{0704F478-0F7B-0D4C-B3BA-8DCDAB5A5E8A}"/>
              </a:ext>
            </a:extLst>
          </p:cNvPr>
          <p:cNvPicPr>
            <a:picLocks noChangeAspect="1"/>
          </p:cNvPicPr>
          <p:nvPr/>
        </p:nvPicPr>
        <p:blipFill>
          <a:blip r:embed="rId4"/>
          <a:stretch>
            <a:fillRect/>
          </a:stretch>
        </p:blipFill>
        <p:spPr>
          <a:xfrm>
            <a:off x="126600" y="2482850"/>
            <a:ext cx="5715000" cy="3543300"/>
          </a:xfrm>
          <a:prstGeom prst="rect">
            <a:avLst/>
          </a:prstGeom>
        </p:spPr>
      </p:pic>
    </p:spTree>
    <p:extLst>
      <p:ext uri="{BB962C8B-B14F-4D97-AF65-F5344CB8AC3E}">
        <p14:creationId xmlns:p14="http://schemas.microsoft.com/office/powerpoint/2010/main" val="2061146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1608D-6AA0-EF42-7325-6187C281A10F}"/>
              </a:ext>
            </a:extLst>
          </p:cNvPr>
          <p:cNvSpPr>
            <a:spLocks noGrp="1"/>
          </p:cNvSpPr>
          <p:nvPr>
            <p:ph type="title"/>
          </p:nvPr>
        </p:nvSpPr>
        <p:spPr/>
        <p:txBody>
          <a:bodyPr/>
          <a:lstStyle/>
          <a:p>
            <a:r>
              <a:rPr lang="en-US" dirty="0"/>
              <a:t>When to declare death?</a:t>
            </a:r>
          </a:p>
        </p:txBody>
      </p:sp>
      <p:sp>
        <p:nvSpPr>
          <p:cNvPr id="3" name="Content Placeholder 2">
            <a:extLst>
              <a:ext uri="{FF2B5EF4-FFF2-40B4-BE49-F238E27FC236}">
                <a16:creationId xmlns:a16="http://schemas.microsoft.com/office/drawing/2014/main" id="{67E9B357-117D-D061-B463-AE5A78794B0F}"/>
              </a:ext>
            </a:extLst>
          </p:cNvPr>
          <p:cNvSpPr>
            <a:spLocks noGrp="1"/>
          </p:cNvSpPr>
          <p:nvPr>
            <p:ph idx="1"/>
          </p:nvPr>
        </p:nvSpPr>
        <p:spPr>
          <a:xfrm>
            <a:off x="838200" y="5545087"/>
            <a:ext cx="10938641" cy="1325563"/>
          </a:xfrm>
        </p:spPr>
        <p:txBody>
          <a:bodyPr>
            <a:normAutofit fontScale="77500" lnSpcReduction="20000"/>
          </a:bodyPr>
          <a:lstStyle/>
          <a:p>
            <a:pPr marL="0" indent="0">
              <a:buNone/>
            </a:pPr>
            <a:r>
              <a:rPr lang="en-US" dirty="0"/>
              <a:t>Longest reported time between asystole &amp; flat MAP and auto-ROSC? 4:20</a:t>
            </a:r>
          </a:p>
          <a:p>
            <a:pPr marL="0" indent="0">
              <a:buNone/>
            </a:pPr>
            <a:r>
              <a:rPr lang="en-US" dirty="0"/>
              <a:t>“The International Guidelines for Determination of Death at 2 to 5 minutes of observation”</a:t>
            </a:r>
          </a:p>
          <a:p>
            <a:pPr marL="0" indent="0">
              <a:buNone/>
            </a:pPr>
            <a:r>
              <a:rPr lang="en-US" dirty="0"/>
              <a:t> </a:t>
            </a:r>
          </a:p>
        </p:txBody>
      </p:sp>
      <p:pic>
        <p:nvPicPr>
          <p:cNvPr id="5122" name="Picture 2" descr="andre the giant princess bride - You've been mostly dead all day!">
            <a:extLst>
              <a:ext uri="{FF2B5EF4-FFF2-40B4-BE49-F238E27FC236}">
                <a16:creationId xmlns:a16="http://schemas.microsoft.com/office/drawing/2014/main" id="{F726B547-1B4E-3B8E-3EDB-7215A9A7B98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652846" y="2119666"/>
            <a:ext cx="2971800" cy="27305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FB0A524-5480-2347-609A-8C2CE7ED4F2F}"/>
              </a:ext>
            </a:extLst>
          </p:cNvPr>
          <p:cNvPicPr>
            <a:picLocks noChangeAspect="1"/>
          </p:cNvPicPr>
          <p:nvPr/>
        </p:nvPicPr>
        <p:blipFill>
          <a:blip r:embed="rId4"/>
          <a:stretch>
            <a:fillRect/>
          </a:stretch>
        </p:blipFill>
        <p:spPr>
          <a:xfrm>
            <a:off x="1210448" y="1319973"/>
            <a:ext cx="5260079" cy="3924952"/>
          </a:xfrm>
          <a:prstGeom prst="rect">
            <a:avLst/>
          </a:prstGeom>
        </p:spPr>
      </p:pic>
      <p:pic>
        <p:nvPicPr>
          <p:cNvPr id="5" name="Picture 4">
            <a:extLst>
              <a:ext uri="{FF2B5EF4-FFF2-40B4-BE49-F238E27FC236}">
                <a16:creationId xmlns:a16="http://schemas.microsoft.com/office/drawing/2014/main" id="{7218FEAB-3061-925A-4A31-D974E8D693EB}"/>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842774" y="112873"/>
            <a:ext cx="5255510" cy="1791651"/>
          </a:xfrm>
          <a:prstGeom prst="rect">
            <a:avLst/>
          </a:prstGeom>
        </p:spPr>
      </p:pic>
    </p:spTree>
    <p:extLst>
      <p:ext uri="{BB962C8B-B14F-4D97-AF65-F5344CB8AC3E}">
        <p14:creationId xmlns:p14="http://schemas.microsoft.com/office/powerpoint/2010/main" val="27737693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9DE9C-CC37-194C-BCE1-2FD385BD85AD}"/>
              </a:ext>
            </a:extLst>
          </p:cNvPr>
          <p:cNvSpPr>
            <a:spLocks noGrp="1"/>
          </p:cNvSpPr>
          <p:nvPr>
            <p:ph type="title"/>
          </p:nvPr>
        </p:nvSpPr>
        <p:spPr/>
        <p:txBody>
          <a:bodyPr/>
          <a:lstStyle/>
          <a:p>
            <a:r>
              <a:rPr lang="en-US" dirty="0"/>
              <a:t>Debrief</a:t>
            </a:r>
          </a:p>
        </p:txBody>
      </p:sp>
      <p:sp>
        <p:nvSpPr>
          <p:cNvPr id="3" name="Content Placeholder 2">
            <a:extLst>
              <a:ext uri="{FF2B5EF4-FFF2-40B4-BE49-F238E27FC236}">
                <a16:creationId xmlns:a16="http://schemas.microsoft.com/office/drawing/2014/main" id="{C5D567DD-7DF3-7F49-BE7E-7D0E69D4CB42}"/>
              </a:ext>
            </a:extLst>
          </p:cNvPr>
          <p:cNvSpPr>
            <a:spLocks noGrp="1"/>
          </p:cNvSpPr>
          <p:nvPr>
            <p:ph idx="1"/>
          </p:nvPr>
        </p:nvSpPr>
        <p:spPr/>
        <p:txBody>
          <a:bodyPr/>
          <a:lstStyle/>
          <a:p>
            <a:pPr lvl="1"/>
            <a:r>
              <a:rPr lang="en-US" dirty="0"/>
              <a:t>Thank you everyone for their efforts. </a:t>
            </a:r>
          </a:p>
          <a:p>
            <a:pPr lvl="1"/>
            <a:r>
              <a:rPr lang="en-US" dirty="0"/>
              <a:t>“We’ll debrief in 5 (or 15) minutes at the nursing station”</a:t>
            </a:r>
          </a:p>
          <a:p>
            <a:pPr marL="457200" lvl="1" indent="0">
              <a:buNone/>
            </a:pPr>
            <a:endParaRPr lang="en-US" dirty="0"/>
          </a:p>
          <a:p>
            <a:pPr marL="457200" lvl="1" indent="0">
              <a:buNone/>
            </a:pPr>
            <a:r>
              <a:rPr lang="en-US" dirty="0"/>
              <a:t>How do you run the debrief?  (you run the debrief)</a:t>
            </a:r>
          </a:p>
        </p:txBody>
      </p:sp>
    </p:spTree>
    <p:extLst>
      <p:ext uri="{BB962C8B-B14F-4D97-AF65-F5344CB8AC3E}">
        <p14:creationId xmlns:p14="http://schemas.microsoft.com/office/powerpoint/2010/main" val="40728384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9DE9C-CC37-194C-BCE1-2FD385BD85AD}"/>
              </a:ext>
            </a:extLst>
          </p:cNvPr>
          <p:cNvSpPr>
            <a:spLocks noGrp="1"/>
          </p:cNvSpPr>
          <p:nvPr>
            <p:ph type="title"/>
          </p:nvPr>
        </p:nvSpPr>
        <p:spPr/>
        <p:txBody>
          <a:bodyPr/>
          <a:lstStyle/>
          <a:p>
            <a:r>
              <a:rPr lang="en-US" dirty="0"/>
              <a:t>Debrief</a:t>
            </a:r>
          </a:p>
        </p:txBody>
      </p:sp>
      <p:sp>
        <p:nvSpPr>
          <p:cNvPr id="3" name="Content Placeholder 2">
            <a:extLst>
              <a:ext uri="{FF2B5EF4-FFF2-40B4-BE49-F238E27FC236}">
                <a16:creationId xmlns:a16="http://schemas.microsoft.com/office/drawing/2014/main" id="{C5D567DD-7DF3-7F49-BE7E-7D0E69D4CB42}"/>
              </a:ext>
            </a:extLst>
          </p:cNvPr>
          <p:cNvSpPr>
            <a:spLocks noGrp="1"/>
          </p:cNvSpPr>
          <p:nvPr>
            <p:ph idx="1"/>
          </p:nvPr>
        </p:nvSpPr>
        <p:spPr>
          <a:xfrm>
            <a:off x="838200" y="1825625"/>
            <a:ext cx="6451600" cy="4351338"/>
          </a:xfrm>
        </p:spPr>
        <p:txBody>
          <a:bodyPr/>
          <a:lstStyle/>
          <a:p>
            <a:pPr marL="457200" lvl="1" indent="0">
              <a:buNone/>
            </a:pPr>
            <a:r>
              <a:rPr lang="en-US" dirty="0"/>
              <a:t>Goals: </a:t>
            </a:r>
          </a:p>
          <a:p>
            <a:pPr lvl="1">
              <a:buFontTx/>
              <a:buChar char="-"/>
            </a:pPr>
            <a:r>
              <a:rPr lang="en-US" dirty="0"/>
              <a:t>Discuss events leading to the event</a:t>
            </a:r>
          </a:p>
          <a:p>
            <a:pPr lvl="1">
              <a:buFontTx/>
              <a:buChar char="-"/>
            </a:pPr>
            <a:r>
              <a:rPr lang="en-US" dirty="0"/>
              <a:t>Recognizing things that went well and didn’t go well to improve in the future</a:t>
            </a:r>
          </a:p>
          <a:p>
            <a:pPr lvl="1">
              <a:buFontTx/>
              <a:buChar char="-"/>
            </a:pPr>
            <a:r>
              <a:rPr lang="en-US" dirty="0"/>
              <a:t>Identify systems issues </a:t>
            </a:r>
          </a:p>
          <a:p>
            <a:pPr lvl="1">
              <a:buFontTx/>
              <a:buChar char="-"/>
            </a:pPr>
            <a:endParaRPr lang="en-US" dirty="0"/>
          </a:p>
          <a:p>
            <a:pPr lvl="1">
              <a:buFontTx/>
              <a:buChar char="-"/>
            </a:pPr>
            <a:endParaRPr lang="en-US" dirty="0"/>
          </a:p>
          <a:p>
            <a:pPr lvl="1">
              <a:buFontTx/>
              <a:buChar char="-"/>
            </a:pPr>
            <a:endParaRPr lang="en-US" dirty="0"/>
          </a:p>
        </p:txBody>
      </p:sp>
      <p:pic>
        <p:nvPicPr>
          <p:cNvPr id="4" name="Picture 2" descr="Exploring the clinical debrief: benefits and barriers | Journal Of  Paramedic Practice">
            <a:extLst>
              <a:ext uri="{FF2B5EF4-FFF2-40B4-BE49-F238E27FC236}">
                <a16:creationId xmlns:a16="http://schemas.microsoft.com/office/drawing/2014/main" id="{C1B118CE-8DA7-A8FB-BB9B-FF923E393265}"/>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289800" y="0"/>
            <a:ext cx="4902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67959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9DE9C-CC37-194C-BCE1-2FD385BD85AD}"/>
              </a:ext>
            </a:extLst>
          </p:cNvPr>
          <p:cNvSpPr>
            <a:spLocks noGrp="1"/>
          </p:cNvSpPr>
          <p:nvPr>
            <p:ph type="title"/>
          </p:nvPr>
        </p:nvSpPr>
        <p:spPr/>
        <p:txBody>
          <a:bodyPr/>
          <a:lstStyle/>
          <a:p>
            <a:r>
              <a:rPr lang="en-US" dirty="0"/>
              <a:t>Debrief: Hot vs Cold</a:t>
            </a:r>
          </a:p>
        </p:txBody>
      </p:sp>
      <p:sp>
        <p:nvSpPr>
          <p:cNvPr id="3" name="Content Placeholder 2">
            <a:extLst>
              <a:ext uri="{FF2B5EF4-FFF2-40B4-BE49-F238E27FC236}">
                <a16:creationId xmlns:a16="http://schemas.microsoft.com/office/drawing/2014/main" id="{C5D567DD-7DF3-7F49-BE7E-7D0E69D4CB42}"/>
              </a:ext>
            </a:extLst>
          </p:cNvPr>
          <p:cNvSpPr>
            <a:spLocks noGrp="1"/>
          </p:cNvSpPr>
          <p:nvPr>
            <p:ph idx="1"/>
          </p:nvPr>
        </p:nvSpPr>
        <p:spPr>
          <a:xfrm>
            <a:off x="838200" y="1825625"/>
            <a:ext cx="6618890" cy="4351338"/>
          </a:xfrm>
        </p:spPr>
        <p:txBody>
          <a:bodyPr/>
          <a:lstStyle/>
          <a:p>
            <a:pPr marL="457200" lvl="1" indent="0">
              <a:buNone/>
            </a:pPr>
            <a:r>
              <a:rPr lang="en-US" dirty="0"/>
              <a:t>Goals: </a:t>
            </a:r>
          </a:p>
          <a:p>
            <a:pPr lvl="1">
              <a:buFontTx/>
              <a:buChar char="-"/>
            </a:pPr>
            <a:r>
              <a:rPr lang="en-US" strike="sngStrike" dirty="0"/>
              <a:t>Discuss events leading to the event</a:t>
            </a:r>
          </a:p>
          <a:p>
            <a:pPr lvl="1">
              <a:buFontTx/>
              <a:buChar char="-"/>
            </a:pPr>
            <a:r>
              <a:rPr lang="en-US" strike="sngStrike" dirty="0"/>
              <a:t>Recognizing things that went well and didn’t go well to improve in the future</a:t>
            </a:r>
          </a:p>
          <a:p>
            <a:pPr lvl="1">
              <a:buFontTx/>
              <a:buChar char="-"/>
            </a:pPr>
            <a:r>
              <a:rPr lang="en-US" strike="sngStrike" dirty="0"/>
              <a:t>Identify systems issues </a:t>
            </a:r>
          </a:p>
          <a:p>
            <a:pPr lvl="1">
              <a:buFontTx/>
              <a:buChar char="-"/>
            </a:pPr>
            <a:r>
              <a:rPr lang="en-US" dirty="0"/>
              <a:t>Not debriefing normalizes a horrible situation</a:t>
            </a:r>
          </a:p>
          <a:p>
            <a:pPr lvl="1">
              <a:buFontTx/>
              <a:buChar char="-"/>
            </a:pPr>
            <a:r>
              <a:rPr lang="en-US" dirty="0"/>
              <a:t>Odds are it was either: </a:t>
            </a:r>
          </a:p>
          <a:p>
            <a:pPr lvl="2">
              <a:buFontTx/>
              <a:buChar char="-"/>
            </a:pPr>
            <a:r>
              <a:rPr lang="en-US" dirty="0"/>
              <a:t>Someone’s first code</a:t>
            </a:r>
          </a:p>
          <a:p>
            <a:pPr lvl="2">
              <a:buFontTx/>
              <a:buChar char="-"/>
            </a:pPr>
            <a:r>
              <a:rPr lang="en-US" dirty="0"/>
              <a:t>Someone feels responsible </a:t>
            </a:r>
          </a:p>
          <a:p>
            <a:pPr lvl="1">
              <a:buFontTx/>
              <a:buChar char="-"/>
            </a:pPr>
            <a:r>
              <a:rPr lang="en-US" dirty="0"/>
              <a:t>Recognize the gravity of what just happened.</a:t>
            </a:r>
          </a:p>
          <a:p>
            <a:pPr lvl="1">
              <a:buFontTx/>
              <a:buChar char="-"/>
            </a:pPr>
            <a:endParaRPr lang="en-US" dirty="0"/>
          </a:p>
        </p:txBody>
      </p:sp>
      <p:pic>
        <p:nvPicPr>
          <p:cNvPr id="6148" name="Picture 4" descr="Debriefing - How to capture lessons learned - BCP Builder">
            <a:extLst>
              <a:ext uri="{FF2B5EF4-FFF2-40B4-BE49-F238E27FC236}">
                <a16:creationId xmlns:a16="http://schemas.microsoft.com/office/drawing/2014/main" id="{838F3992-5331-958B-1713-E2BD11FF9FEA}"/>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7930051" y="444547"/>
            <a:ext cx="3815255" cy="5975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99773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04AFD-11E2-A340-997C-1C568EEAAA78}"/>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9AE7639E-DA9D-894C-8B8E-1BF8D427DB54}"/>
              </a:ext>
            </a:extLst>
          </p:cNvPr>
          <p:cNvSpPr>
            <a:spLocks noGrp="1"/>
          </p:cNvSpPr>
          <p:nvPr>
            <p:ph idx="1"/>
          </p:nvPr>
        </p:nvSpPr>
        <p:spPr/>
        <p:txBody>
          <a:bodyPr/>
          <a:lstStyle/>
          <a:p>
            <a:r>
              <a:rPr lang="en-US" dirty="0"/>
              <a:t>Code Blue. </a:t>
            </a:r>
          </a:p>
          <a:p>
            <a:r>
              <a:rPr lang="en-US" dirty="0"/>
              <a:t>Pulse check</a:t>
            </a:r>
          </a:p>
          <a:p>
            <a:r>
              <a:rPr lang="en-US" dirty="0"/>
              <a:t>What do you do?</a:t>
            </a:r>
          </a:p>
        </p:txBody>
      </p:sp>
      <p:pic>
        <p:nvPicPr>
          <p:cNvPr id="4" name="Picture 3">
            <a:extLst>
              <a:ext uri="{FF2B5EF4-FFF2-40B4-BE49-F238E27FC236}">
                <a16:creationId xmlns:a16="http://schemas.microsoft.com/office/drawing/2014/main" id="{E662AA7B-C0F6-6844-9B93-39431FC5F07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889500" y="4826000"/>
            <a:ext cx="5334000" cy="1350964"/>
          </a:xfrm>
          <a:prstGeom prst="rect">
            <a:avLst/>
          </a:prstGeom>
        </p:spPr>
      </p:pic>
    </p:spTree>
    <p:extLst>
      <p:ext uri="{BB962C8B-B14F-4D97-AF65-F5344CB8AC3E}">
        <p14:creationId xmlns:p14="http://schemas.microsoft.com/office/powerpoint/2010/main" val="36707816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04AFD-11E2-A340-997C-1C568EEAAA78}"/>
              </a:ext>
            </a:extLst>
          </p:cNvPr>
          <p:cNvSpPr>
            <a:spLocks noGrp="1"/>
          </p:cNvSpPr>
          <p:nvPr>
            <p:ph type="title"/>
          </p:nvPr>
        </p:nvSpPr>
        <p:spPr/>
        <p:txBody>
          <a:bodyPr/>
          <a:lstStyle/>
          <a:p>
            <a:r>
              <a:rPr lang="en-US" dirty="0"/>
              <a:t>Scenarios</a:t>
            </a:r>
          </a:p>
        </p:txBody>
      </p:sp>
      <p:pic>
        <p:nvPicPr>
          <p:cNvPr id="4" name="Picture 3">
            <a:extLst>
              <a:ext uri="{FF2B5EF4-FFF2-40B4-BE49-F238E27FC236}">
                <a16:creationId xmlns:a16="http://schemas.microsoft.com/office/drawing/2014/main" id="{E662AA7B-C0F6-6844-9B93-39431FC5F07A}"/>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568700" y="920749"/>
            <a:ext cx="7467600" cy="5495926"/>
          </a:xfrm>
          <a:prstGeom prst="rect">
            <a:avLst/>
          </a:prstGeom>
        </p:spPr>
      </p:pic>
      <p:pic>
        <p:nvPicPr>
          <p:cNvPr id="5" name="Picture 4">
            <a:extLst>
              <a:ext uri="{FF2B5EF4-FFF2-40B4-BE49-F238E27FC236}">
                <a16:creationId xmlns:a16="http://schemas.microsoft.com/office/drawing/2014/main" id="{967491D5-17E2-0D3A-C8C0-B74A7B59C6D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66351" y="2054875"/>
            <a:ext cx="3084849" cy="3429000"/>
          </a:xfrm>
          <a:prstGeom prst="rect">
            <a:avLst/>
          </a:prstGeom>
        </p:spPr>
      </p:pic>
    </p:spTree>
    <p:extLst>
      <p:ext uri="{BB962C8B-B14F-4D97-AF65-F5344CB8AC3E}">
        <p14:creationId xmlns:p14="http://schemas.microsoft.com/office/powerpoint/2010/main" val="30610965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9F080-2FB6-1F4C-BE82-5BEC235D88CD}"/>
              </a:ext>
            </a:extLst>
          </p:cNvPr>
          <p:cNvSpPr>
            <a:spLocks noGrp="1"/>
          </p:cNvSpPr>
          <p:nvPr>
            <p:ph type="title"/>
          </p:nvPr>
        </p:nvSpPr>
        <p:spPr/>
        <p:txBody>
          <a:bodyPr/>
          <a:lstStyle/>
          <a:p>
            <a:r>
              <a:rPr lang="en-US" dirty="0"/>
              <a:t>Scenarios:</a:t>
            </a:r>
          </a:p>
        </p:txBody>
      </p:sp>
      <p:sp>
        <p:nvSpPr>
          <p:cNvPr id="3" name="Content Placeholder 2">
            <a:extLst>
              <a:ext uri="{FF2B5EF4-FFF2-40B4-BE49-F238E27FC236}">
                <a16:creationId xmlns:a16="http://schemas.microsoft.com/office/drawing/2014/main" id="{F76677C1-6A93-B940-AF59-C42FA78D2548}"/>
              </a:ext>
            </a:extLst>
          </p:cNvPr>
          <p:cNvSpPr>
            <a:spLocks noGrp="1"/>
          </p:cNvSpPr>
          <p:nvPr>
            <p:ph idx="1"/>
          </p:nvPr>
        </p:nvSpPr>
        <p:spPr/>
        <p:txBody>
          <a:bodyPr>
            <a:normAutofit/>
          </a:bodyPr>
          <a:lstStyle/>
          <a:p>
            <a:r>
              <a:rPr lang="en-US" dirty="0"/>
              <a:t>A patient is in profound shock from GI bleeding. RRT called due to MEWS score of 8. There is ongoing bleeding. Transfer to ICU is initiated.</a:t>
            </a:r>
          </a:p>
          <a:p>
            <a:r>
              <a:rPr lang="en-US" dirty="0"/>
              <a:t>Initial VS are HR 150 and BP 70/30. Then, HR 160 and BP 60/30. Then your colleague can’t feel the femoral pulse so you start compression. After 1L of fluid and 1 </a:t>
            </a:r>
            <a:r>
              <a:rPr lang="en-US" dirty="0" err="1"/>
              <a:t>prbc</a:t>
            </a:r>
            <a:r>
              <a:rPr lang="en-US" dirty="0"/>
              <a:t> unit is pressured bagged in the patient regains a pulse. </a:t>
            </a:r>
          </a:p>
          <a:p>
            <a:r>
              <a:rPr lang="en-US" dirty="0"/>
              <a:t>When you arrive at the ICU – the MICU fellow gives you snark “was this really an arrest”?	What do you think?</a:t>
            </a:r>
          </a:p>
        </p:txBody>
      </p:sp>
    </p:spTree>
    <p:extLst>
      <p:ext uri="{BB962C8B-B14F-4D97-AF65-F5344CB8AC3E}">
        <p14:creationId xmlns:p14="http://schemas.microsoft.com/office/powerpoint/2010/main" val="25682012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9F080-2FB6-1F4C-BE82-5BEC235D88CD}"/>
              </a:ext>
            </a:extLst>
          </p:cNvPr>
          <p:cNvSpPr>
            <a:spLocks noGrp="1"/>
          </p:cNvSpPr>
          <p:nvPr>
            <p:ph type="title"/>
          </p:nvPr>
        </p:nvSpPr>
        <p:spPr/>
        <p:txBody>
          <a:bodyPr/>
          <a:lstStyle/>
          <a:p>
            <a:r>
              <a:rPr lang="en-US" dirty="0"/>
              <a:t>Mechanisms of PEA</a:t>
            </a:r>
          </a:p>
        </p:txBody>
      </p:sp>
      <p:sp>
        <p:nvSpPr>
          <p:cNvPr id="3" name="Content Placeholder 2">
            <a:extLst>
              <a:ext uri="{FF2B5EF4-FFF2-40B4-BE49-F238E27FC236}">
                <a16:creationId xmlns:a16="http://schemas.microsoft.com/office/drawing/2014/main" id="{F76677C1-6A93-B940-AF59-C42FA78D2548}"/>
              </a:ext>
            </a:extLst>
          </p:cNvPr>
          <p:cNvSpPr>
            <a:spLocks noGrp="1"/>
          </p:cNvSpPr>
          <p:nvPr>
            <p:ph idx="1"/>
          </p:nvPr>
        </p:nvSpPr>
        <p:spPr>
          <a:xfrm>
            <a:off x="838200" y="1825625"/>
            <a:ext cx="6578600" cy="4351338"/>
          </a:xfrm>
        </p:spPr>
        <p:txBody>
          <a:bodyPr>
            <a:normAutofit/>
          </a:bodyPr>
          <a:lstStyle/>
          <a:p>
            <a:r>
              <a:rPr lang="en-US" dirty="0"/>
              <a:t>Electromechanical Dissociation</a:t>
            </a:r>
          </a:p>
          <a:p>
            <a:pPr lvl="1"/>
            <a:r>
              <a:rPr lang="en-US" dirty="0"/>
              <a:t>Think of what would happen if the heart muscles, but not the nerves, run out of ATP (or O2, or any other reagent)</a:t>
            </a:r>
          </a:p>
          <a:p>
            <a:r>
              <a:rPr lang="en-US" dirty="0"/>
              <a:t>The extreme of shock</a:t>
            </a:r>
          </a:p>
          <a:p>
            <a:pPr lvl="1"/>
            <a:r>
              <a:rPr lang="en-US" dirty="0"/>
              <a:t>BY DEFINITION: this is shock so severe you can’t palpate a pulse. No BP criteria is needed</a:t>
            </a:r>
          </a:p>
          <a:p>
            <a:pPr lvl="1"/>
            <a:r>
              <a:rPr lang="en-US" dirty="0"/>
              <a:t>Beware of an art line telling you they have a BP of 40/20. If you can’t feel the pulse, that is not sufficient to perfuse and you should start compressions.</a:t>
            </a:r>
          </a:p>
          <a:p>
            <a:pPr lvl="2"/>
            <a:endParaRPr lang="en-US" dirty="0"/>
          </a:p>
          <a:p>
            <a:pPr marL="914400" lvl="2" indent="0">
              <a:buNone/>
            </a:pPr>
            <a:endParaRPr lang="en-US" dirty="0"/>
          </a:p>
        </p:txBody>
      </p:sp>
    </p:spTree>
    <p:extLst>
      <p:ext uri="{BB962C8B-B14F-4D97-AF65-F5344CB8AC3E}">
        <p14:creationId xmlns:p14="http://schemas.microsoft.com/office/powerpoint/2010/main" val="37966313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F27CE-1BAD-DA4A-B262-9623E447FB0C}"/>
              </a:ext>
            </a:extLst>
          </p:cNvPr>
          <p:cNvSpPr>
            <a:spLocks noGrp="1"/>
          </p:cNvSpPr>
          <p:nvPr>
            <p:ph type="title"/>
          </p:nvPr>
        </p:nvSpPr>
        <p:spPr/>
        <p:txBody>
          <a:bodyPr/>
          <a:lstStyle/>
          <a:p>
            <a:r>
              <a:rPr lang="en-US" dirty="0"/>
              <a:t>Forget the H’s and T’s</a:t>
            </a:r>
          </a:p>
        </p:txBody>
      </p:sp>
      <p:sp>
        <p:nvSpPr>
          <p:cNvPr id="3" name="Content Placeholder 2">
            <a:extLst>
              <a:ext uri="{FF2B5EF4-FFF2-40B4-BE49-F238E27FC236}">
                <a16:creationId xmlns:a16="http://schemas.microsoft.com/office/drawing/2014/main" id="{DA649397-C61A-5247-AC03-8BA11180868D}"/>
              </a:ext>
            </a:extLst>
          </p:cNvPr>
          <p:cNvSpPr>
            <a:spLocks noGrp="1"/>
          </p:cNvSpPr>
          <p:nvPr>
            <p:ph idx="1"/>
          </p:nvPr>
        </p:nvSpPr>
        <p:spPr>
          <a:xfrm>
            <a:off x="838200" y="1825625"/>
            <a:ext cx="4229100" cy="4351338"/>
          </a:xfrm>
        </p:spPr>
        <p:txBody>
          <a:bodyPr/>
          <a:lstStyle/>
          <a:p>
            <a:r>
              <a:rPr lang="en-US" dirty="0"/>
              <a:t>Littman Approach</a:t>
            </a:r>
          </a:p>
          <a:p>
            <a:r>
              <a:rPr lang="en-US" dirty="0"/>
              <a:t>Left column (narrow QRS) requires a mechanical fix</a:t>
            </a:r>
          </a:p>
          <a:p>
            <a:r>
              <a:rPr lang="en-US" dirty="0"/>
              <a:t>Right column requires a medical fix</a:t>
            </a:r>
          </a:p>
          <a:p>
            <a:endParaRPr lang="en-US" dirty="0"/>
          </a:p>
          <a:p>
            <a:r>
              <a:rPr lang="en-US" dirty="0" err="1"/>
              <a:t>doi</a:t>
            </a:r>
            <a:r>
              <a:rPr lang="en-US" dirty="0"/>
              <a:t>: </a:t>
            </a:r>
            <a:r>
              <a:rPr lang="en-US" dirty="0">
                <a:hlinkClick r:id="rId3"/>
              </a:rPr>
              <a:t>10.1159/000354195</a:t>
            </a:r>
            <a:endParaRPr lang="en-US" dirty="0"/>
          </a:p>
        </p:txBody>
      </p:sp>
      <p:pic>
        <p:nvPicPr>
          <p:cNvPr id="5122" name="Picture 2">
            <a:extLst>
              <a:ext uri="{FF2B5EF4-FFF2-40B4-BE49-F238E27FC236}">
                <a16:creationId xmlns:a16="http://schemas.microsoft.com/office/drawing/2014/main" id="{CD0C2080-403E-FC4B-B160-4CF2026B2A36}"/>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5207000" y="1657381"/>
            <a:ext cx="5719763" cy="4835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497554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B71DA-E452-B344-AEE2-E7815B755BDE}"/>
              </a:ext>
            </a:extLst>
          </p:cNvPr>
          <p:cNvSpPr>
            <a:spLocks noGrp="1"/>
          </p:cNvSpPr>
          <p:nvPr>
            <p:ph type="title"/>
          </p:nvPr>
        </p:nvSpPr>
        <p:spPr/>
        <p:txBody>
          <a:bodyPr/>
          <a:lstStyle/>
          <a:p>
            <a:r>
              <a:rPr lang="en-US" dirty="0"/>
              <a:t>TAKE HOME POINTS</a:t>
            </a:r>
          </a:p>
        </p:txBody>
      </p:sp>
      <p:sp>
        <p:nvSpPr>
          <p:cNvPr id="3" name="Content Placeholder 2">
            <a:extLst>
              <a:ext uri="{FF2B5EF4-FFF2-40B4-BE49-F238E27FC236}">
                <a16:creationId xmlns:a16="http://schemas.microsoft.com/office/drawing/2014/main" id="{87B991F4-F6EF-B843-8132-072F5031D383}"/>
              </a:ext>
            </a:extLst>
          </p:cNvPr>
          <p:cNvSpPr>
            <a:spLocks noGrp="1"/>
          </p:cNvSpPr>
          <p:nvPr>
            <p:ph idx="1"/>
          </p:nvPr>
        </p:nvSpPr>
        <p:spPr>
          <a:xfrm>
            <a:off x="838200" y="1825624"/>
            <a:ext cx="10718800" cy="4435475"/>
          </a:xfrm>
        </p:spPr>
        <p:txBody>
          <a:bodyPr/>
          <a:lstStyle/>
          <a:p>
            <a:r>
              <a:rPr lang="en-US" dirty="0"/>
              <a:t>“I’m &lt;Name&gt;, the resident on the code team. Who is running this code?” “OK, I’m running this code” or ”Can I take over?”</a:t>
            </a:r>
          </a:p>
          <a:p>
            <a:r>
              <a:rPr lang="en-US" dirty="0"/>
              <a:t>Stand at the foot of the bed. Don’t move. Don’t do tasks. </a:t>
            </a:r>
          </a:p>
          <a:p>
            <a:r>
              <a:rPr lang="en-US" dirty="0"/>
              <a:t>Set the tone; give encouragement to sharing information/suggestions</a:t>
            </a:r>
          </a:p>
          <a:p>
            <a:r>
              <a:rPr lang="en-US" dirty="0"/>
              <a:t>Keep the big picture in mind and use your social capital there:</a:t>
            </a:r>
          </a:p>
          <a:p>
            <a:pPr lvl="1"/>
            <a:r>
              <a:rPr lang="en-US" dirty="0"/>
              <a:t>Code: High quality compressions; shock if shockable</a:t>
            </a:r>
          </a:p>
          <a:p>
            <a:pPr lvl="1"/>
            <a:r>
              <a:rPr lang="en-US" dirty="0"/>
              <a:t>RRT: Is this a code? Does this patient need to go to the ICU?</a:t>
            </a:r>
          </a:p>
        </p:txBody>
      </p:sp>
    </p:spTree>
    <p:extLst>
      <p:ext uri="{BB962C8B-B14F-4D97-AF65-F5344CB8AC3E}">
        <p14:creationId xmlns:p14="http://schemas.microsoft.com/office/powerpoint/2010/main" val="2901520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78682B5-4F43-6A64-C589-ABFEC9C2E5A3}"/>
              </a:ext>
            </a:extLst>
          </p:cNvPr>
          <p:cNvPicPr>
            <a:picLocks noChangeAspect="1"/>
          </p:cNvPicPr>
          <p:nvPr/>
        </p:nvPicPr>
        <p:blipFill>
          <a:blip r:embed="rId2"/>
          <a:stretch>
            <a:fillRect/>
          </a:stretch>
        </p:blipFill>
        <p:spPr>
          <a:xfrm>
            <a:off x="1060450" y="291881"/>
            <a:ext cx="10071100" cy="1765300"/>
          </a:xfrm>
          <a:prstGeom prst="rect">
            <a:avLst/>
          </a:prstGeom>
        </p:spPr>
      </p:pic>
      <p:pic>
        <p:nvPicPr>
          <p:cNvPr id="5" name="Picture 4">
            <a:extLst>
              <a:ext uri="{FF2B5EF4-FFF2-40B4-BE49-F238E27FC236}">
                <a16:creationId xmlns:a16="http://schemas.microsoft.com/office/drawing/2014/main" id="{4AA14189-BF77-E07F-E9F8-B1695B6867DA}"/>
              </a:ext>
            </a:extLst>
          </p:cNvPr>
          <p:cNvPicPr>
            <a:picLocks noChangeAspect="1"/>
          </p:cNvPicPr>
          <p:nvPr/>
        </p:nvPicPr>
        <p:blipFill>
          <a:blip r:embed="rId3"/>
          <a:stretch>
            <a:fillRect/>
          </a:stretch>
        </p:blipFill>
        <p:spPr>
          <a:xfrm>
            <a:off x="1118257" y="2504528"/>
            <a:ext cx="8209311" cy="924472"/>
          </a:xfrm>
          <a:prstGeom prst="rect">
            <a:avLst/>
          </a:prstGeom>
        </p:spPr>
      </p:pic>
      <p:pic>
        <p:nvPicPr>
          <p:cNvPr id="6" name="Picture 5">
            <a:extLst>
              <a:ext uri="{FF2B5EF4-FFF2-40B4-BE49-F238E27FC236}">
                <a16:creationId xmlns:a16="http://schemas.microsoft.com/office/drawing/2014/main" id="{EB59960E-B37B-52DB-BA2D-78AB108EF297}"/>
              </a:ext>
            </a:extLst>
          </p:cNvPr>
          <p:cNvPicPr>
            <a:picLocks noChangeAspect="1"/>
          </p:cNvPicPr>
          <p:nvPr/>
        </p:nvPicPr>
        <p:blipFill>
          <a:blip r:embed="rId4"/>
          <a:stretch>
            <a:fillRect/>
          </a:stretch>
        </p:blipFill>
        <p:spPr>
          <a:xfrm>
            <a:off x="4465364" y="3973347"/>
            <a:ext cx="6814902" cy="2107543"/>
          </a:xfrm>
          <a:prstGeom prst="rect">
            <a:avLst/>
          </a:prstGeom>
        </p:spPr>
      </p:pic>
    </p:spTree>
    <p:extLst>
      <p:ext uri="{BB962C8B-B14F-4D97-AF65-F5344CB8AC3E}">
        <p14:creationId xmlns:p14="http://schemas.microsoft.com/office/powerpoint/2010/main" val="107986803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7464C-EB9B-3844-8747-8E2710F62B79}"/>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06B2930F-0E50-444F-87EB-7093686BC313}"/>
              </a:ext>
            </a:extLst>
          </p:cNvPr>
          <p:cNvSpPr>
            <a:spLocks noGrp="1"/>
          </p:cNvSpPr>
          <p:nvPr>
            <p:ph idx="1"/>
          </p:nvPr>
        </p:nvSpPr>
        <p:spPr/>
        <p:txBody>
          <a:bodyPr/>
          <a:lstStyle/>
          <a:p>
            <a:pPr marL="0" indent="0">
              <a:buNone/>
            </a:pPr>
            <a:r>
              <a:rPr lang="en-US" dirty="0" err="1"/>
              <a:t>Brian.locke@hsc.Utah.edu</a:t>
            </a:r>
            <a:endParaRPr lang="en-US" dirty="0"/>
          </a:p>
        </p:txBody>
      </p:sp>
    </p:spTree>
    <p:extLst>
      <p:ext uri="{BB962C8B-B14F-4D97-AF65-F5344CB8AC3E}">
        <p14:creationId xmlns:p14="http://schemas.microsoft.com/office/powerpoint/2010/main" val="14948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4D81-C307-AD4F-9D13-D8AB75AF8C2C}"/>
              </a:ext>
            </a:extLst>
          </p:cNvPr>
          <p:cNvSpPr>
            <a:spLocks noGrp="1"/>
          </p:cNvSpPr>
          <p:nvPr>
            <p:ph type="title"/>
          </p:nvPr>
        </p:nvSpPr>
        <p:spPr/>
        <p:txBody>
          <a:bodyPr/>
          <a:lstStyle/>
          <a:p>
            <a:r>
              <a:rPr lang="en-US" dirty="0"/>
              <a:t>Learning objectives: </a:t>
            </a:r>
          </a:p>
        </p:txBody>
      </p:sp>
      <p:sp>
        <p:nvSpPr>
          <p:cNvPr id="3" name="Content Placeholder 2">
            <a:extLst>
              <a:ext uri="{FF2B5EF4-FFF2-40B4-BE49-F238E27FC236}">
                <a16:creationId xmlns:a16="http://schemas.microsoft.com/office/drawing/2014/main" id="{4080A9FD-CB28-7048-8D53-B0FA0108E9BF}"/>
              </a:ext>
            </a:extLst>
          </p:cNvPr>
          <p:cNvSpPr>
            <a:spLocks noGrp="1"/>
          </p:cNvSpPr>
          <p:nvPr>
            <p:ph idx="1"/>
          </p:nvPr>
        </p:nvSpPr>
        <p:spPr/>
        <p:txBody>
          <a:bodyPr/>
          <a:lstStyle/>
          <a:p>
            <a:pPr marL="0" indent="0">
              <a:buNone/>
            </a:pPr>
            <a:r>
              <a:rPr lang="en-US" dirty="0"/>
              <a:t>You should: </a:t>
            </a:r>
          </a:p>
          <a:p>
            <a:r>
              <a:rPr lang="en-US" dirty="0"/>
              <a:t>Have phrases ready to help avoid some of the major team-dynamic problems that occur in RRTs / Codes</a:t>
            </a:r>
          </a:p>
          <a:p>
            <a:r>
              <a:rPr lang="en-US" dirty="0"/>
              <a:t>Understand the key components to creating a productive team dynamic during a code</a:t>
            </a:r>
          </a:p>
          <a:p>
            <a:r>
              <a:rPr lang="en-US" dirty="0"/>
              <a:t>Understand the key decisions that need to be made in a RRT or code</a:t>
            </a:r>
          </a:p>
          <a:p>
            <a:r>
              <a:rPr lang="en-US" dirty="0"/>
              <a:t>Consider a few scenarios you may have seen (or will see)</a:t>
            </a:r>
          </a:p>
        </p:txBody>
      </p:sp>
    </p:spTree>
    <p:extLst>
      <p:ext uri="{BB962C8B-B14F-4D97-AF65-F5344CB8AC3E}">
        <p14:creationId xmlns:p14="http://schemas.microsoft.com/office/powerpoint/2010/main" val="4248575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53F2B-FE36-824E-9A01-52E16974AF94}"/>
              </a:ext>
            </a:extLst>
          </p:cNvPr>
          <p:cNvSpPr>
            <a:spLocks noGrp="1"/>
          </p:cNvSpPr>
          <p:nvPr>
            <p:ph type="title"/>
          </p:nvPr>
        </p:nvSpPr>
        <p:spPr/>
        <p:txBody>
          <a:bodyPr/>
          <a:lstStyle/>
          <a:p>
            <a:r>
              <a:rPr lang="en-US" dirty="0"/>
              <a:t>What’s the big picture?</a:t>
            </a:r>
          </a:p>
        </p:txBody>
      </p:sp>
      <p:pic>
        <p:nvPicPr>
          <p:cNvPr id="4" name="New picture">
            <a:extLst>
              <a:ext uri="{FF2B5EF4-FFF2-40B4-BE49-F238E27FC236}">
                <a16:creationId xmlns:a16="http://schemas.microsoft.com/office/drawing/2014/main" id="{9A03CFCD-C937-AE46-8DD9-83877A45D083}"/>
              </a:ext>
            </a:extLst>
          </p:cNvPr>
          <p:cNvPicPr>
            <a:picLocks noChangeAspect="1" noChangeArrowheads="1"/>
          </p:cNvPicPr>
          <p:nvPr>
            <p:custDataLst>
              <p:tags r:id="rId1"/>
            </p:custDataLst>
          </p:nvPr>
        </p:nvPicPr>
        <p:blipFill>
          <a:blip r:embed="rId4" cstate="screen">
            <a:extLst>
              <a:ext uri="{28A0092B-C50C-407E-A947-70E740481C1C}">
                <a14:useLocalDpi xmlns:a14="http://schemas.microsoft.com/office/drawing/2010/main"/>
              </a:ext>
            </a:extLst>
          </a:blip>
          <a:srcRect/>
          <a:stretch>
            <a:fillRect/>
          </a:stretch>
        </p:blipFill>
        <p:spPr bwMode="auto">
          <a:xfrm>
            <a:off x="543384" y="2597150"/>
            <a:ext cx="11435431" cy="3714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lgn="ctr">
                <a:solidFill>
                  <a:srgbClr val="000000"/>
                </a:solidFill>
                <a:prstDash val="solid"/>
                <a:round/>
                <a:headEnd type="none" w="med" len="med"/>
                <a:tailEnd type="none" w="med" len="med"/>
              </a14:hiddenLine>
            </a:ext>
          </a:extLst>
        </p:spPr>
      </p:pic>
      <p:sp>
        <p:nvSpPr>
          <p:cNvPr id="5" name="Rectangle 4">
            <a:extLst>
              <a:ext uri="{FF2B5EF4-FFF2-40B4-BE49-F238E27FC236}">
                <a16:creationId xmlns:a16="http://schemas.microsoft.com/office/drawing/2014/main" id="{F8B13AC4-2F5B-4042-88D5-9036D583E641}"/>
              </a:ext>
            </a:extLst>
          </p:cNvPr>
          <p:cNvSpPr/>
          <p:nvPr/>
        </p:nvSpPr>
        <p:spPr>
          <a:xfrm>
            <a:off x="8057535" y="6311900"/>
            <a:ext cx="4134465" cy="369332"/>
          </a:xfrm>
          <a:prstGeom prst="rect">
            <a:avLst/>
          </a:prstGeom>
        </p:spPr>
        <p:txBody>
          <a:bodyPr wrap="none">
            <a:spAutoFit/>
          </a:bodyPr>
          <a:lstStyle/>
          <a:p>
            <a:r>
              <a:rPr lang="en-US" dirty="0">
                <a:ln w="9525" cap="flat" cmpd="sng" algn="ctr">
                  <a:noFill/>
                  <a:prstDash val="solid"/>
                  <a:round/>
                  <a:headEnd type="none" w="med" len="med"/>
                  <a:tailEnd type="none" w="med" len="med"/>
                </a:ln>
                <a:solidFill>
                  <a:srgbClr val="000000"/>
                </a:solidFill>
                <a:latin typeface="Helvetica" charset="0"/>
                <a:ea typeface="Arial"/>
                <a:cs typeface="Helvetica"/>
                <a:sym typeface="Wingdings"/>
              </a:rPr>
              <a:t>doi:10.1001/jamainternmed.2019.2420</a:t>
            </a:r>
            <a:endParaRPr lang="en-US" dirty="0"/>
          </a:p>
        </p:txBody>
      </p:sp>
      <p:sp>
        <p:nvSpPr>
          <p:cNvPr id="6" name="Rectangle 5">
            <a:extLst>
              <a:ext uri="{FF2B5EF4-FFF2-40B4-BE49-F238E27FC236}">
                <a16:creationId xmlns:a16="http://schemas.microsoft.com/office/drawing/2014/main" id="{7E322C3E-0ACA-6E46-9D80-BDBECC8FF5AA}"/>
              </a:ext>
            </a:extLst>
          </p:cNvPr>
          <p:cNvSpPr/>
          <p:nvPr/>
        </p:nvSpPr>
        <p:spPr>
          <a:xfrm>
            <a:off x="4140200" y="3365500"/>
            <a:ext cx="7073900" cy="635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A016E5C7-89B1-2246-A771-13B85816E295}"/>
              </a:ext>
            </a:extLst>
          </p:cNvPr>
          <p:cNvSpPr>
            <a:spLocks noGrp="1"/>
          </p:cNvSpPr>
          <p:nvPr>
            <p:ph idx="1"/>
          </p:nvPr>
        </p:nvSpPr>
        <p:spPr>
          <a:xfrm>
            <a:off x="838200" y="1825625"/>
            <a:ext cx="10515600" cy="1170543"/>
          </a:xfrm>
        </p:spPr>
        <p:txBody>
          <a:bodyPr/>
          <a:lstStyle/>
          <a:p>
            <a:pPr marL="0" indent="0">
              <a:buNone/>
            </a:pPr>
            <a:r>
              <a:rPr lang="en-US" dirty="0"/>
              <a:t>Hello, nice to meet you. Let’s code</a:t>
            </a:r>
          </a:p>
        </p:txBody>
      </p:sp>
    </p:spTree>
    <p:extLst>
      <p:ext uri="{BB962C8B-B14F-4D97-AF65-F5344CB8AC3E}">
        <p14:creationId xmlns:p14="http://schemas.microsoft.com/office/powerpoint/2010/main" val="339182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E1495-BFA8-3545-AA15-E09F02C80EAF}"/>
              </a:ext>
            </a:extLst>
          </p:cNvPr>
          <p:cNvSpPr>
            <a:spLocks noGrp="1"/>
          </p:cNvSpPr>
          <p:nvPr>
            <p:ph type="title"/>
          </p:nvPr>
        </p:nvSpPr>
        <p:spPr/>
        <p:txBody>
          <a:bodyPr/>
          <a:lstStyle/>
          <a:p>
            <a:r>
              <a:rPr lang="en-US" dirty="0"/>
              <a:t>Team Dynamics</a:t>
            </a:r>
          </a:p>
        </p:txBody>
      </p:sp>
      <p:pic>
        <p:nvPicPr>
          <p:cNvPr id="3074" name="Picture 2" descr="Tuckman's stages of group development | NS4B">
            <a:extLst>
              <a:ext uri="{FF2B5EF4-FFF2-40B4-BE49-F238E27FC236}">
                <a16:creationId xmlns:a16="http://schemas.microsoft.com/office/drawing/2014/main" id="{1919B5F5-A33A-CB4C-BCD3-154A926B9783}"/>
              </a:ext>
            </a:extLst>
          </p:cNvPr>
          <p:cNvPicPr>
            <a:picLocks noGrp="1" noChangeAspect="1" noChangeArrowheads="1"/>
          </p:cNvPicPr>
          <p:nvPr>
            <p:ph idx="1"/>
          </p:nvPr>
        </p:nvPicPr>
        <p:blipFill>
          <a:blip r:embed="rId3">
            <a:extLst>
              <a:ext uri="{28A0092B-C50C-407E-A947-70E740481C1C}">
                <a14:useLocalDpi xmlns:a14="http://schemas.microsoft.com/office/drawing/2010/main"/>
              </a:ext>
            </a:extLst>
          </a:blip>
          <a:srcRect/>
          <a:stretch>
            <a:fillRect/>
          </a:stretch>
        </p:blipFill>
        <p:spPr bwMode="auto">
          <a:xfrm>
            <a:off x="1066801" y="1302378"/>
            <a:ext cx="9012590" cy="5190497"/>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1EFCA849-22B6-F042-A02D-676E7F1C37FC}"/>
              </a:ext>
            </a:extLst>
          </p:cNvPr>
          <p:cNvSpPr txBox="1">
            <a:spLocks/>
          </p:cNvSpPr>
          <p:nvPr/>
        </p:nvSpPr>
        <p:spPr>
          <a:xfrm>
            <a:off x="10083799" y="4394200"/>
            <a:ext cx="2108201" cy="27733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Tuckman’s stages of group development (1965)</a:t>
            </a:r>
          </a:p>
        </p:txBody>
      </p:sp>
    </p:spTree>
    <p:extLst>
      <p:ext uri="{BB962C8B-B14F-4D97-AF65-F5344CB8AC3E}">
        <p14:creationId xmlns:p14="http://schemas.microsoft.com/office/powerpoint/2010/main" val="1611305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1551-E2FB-8E46-8F77-F022CB9657A9}"/>
              </a:ext>
            </a:extLst>
          </p:cNvPr>
          <p:cNvSpPr>
            <a:spLocks noGrp="1"/>
          </p:cNvSpPr>
          <p:nvPr>
            <p:ph type="title"/>
          </p:nvPr>
        </p:nvSpPr>
        <p:spPr/>
        <p:txBody>
          <a:bodyPr/>
          <a:lstStyle/>
          <a:p>
            <a:r>
              <a:rPr lang="en-US" dirty="0"/>
              <a:t>ACLS isn’t hard… with some help from your friends</a:t>
            </a:r>
          </a:p>
        </p:txBody>
      </p:sp>
      <p:pic>
        <p:nvPicPr>
          <p:cNvPr id="10" name="Picture 9" descr="Diagram&#10;&#10;Description automatically generated">
            <a:extLst>
              <a:ext uri="{FF2B5EF4-FFF2-40B4-BE49-F238E27FC236}">
                <a16:creationId xmlns:a16="http://schemas.microsoft.com/office/drawing/2014/main" id="{97769603-1B12-8D4B-9701-FDC43C5EDC06}"/>
              </a:ext>
            </a:extLst>
          </p:cNvPr>
          <p:cNvPicPr>
            <a:picLocks noChangeAspect="1"/>
          </p:cNvPicPr>
          <p:nvPr/>
        </p:nvPicPr>
        <p:blipFill>
          <a:blip r:embed="rId3"/>
          <a:stretch>
            <a:fillRect/>
          </a:stretch>
        </p:blipFill>
        <p:spPr>
          <a:xfrm>
            <a:off x="2590799" y="1259973"/>
            <a:ext cx="6807201" cy="5598027"/>
          </a:xfrm>
          <a:prstGeom prst="rect">
            <a:avLst/>
          </a:prstGeom>
        </p:spPr>
      </p:pic>
    </p:spTree>
    <p:extLst>
      <p:ext uri="{BB962C8B-B14F-4D97-AF65-F5344CB8AC3E}">
        <p14:creationId xmlns:p14="http://schemas.microsoft.com/office/powerpoint/2010/main" val="300192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51551-E2FB-8E46-8F77-F022CB9657A9}"/>
              </a:ext>
            </a:extLst>
          </p:cNvPr>
          <p:cNvSpPr>
            <a:spLocks noGrp="1"/>
          </p:cNvSpPr>
          <p:nvPr>
            <p:ph type="title"/>
          </p:nvPr>
        </p:nvSpPr>
        <p:spPr/>
        <p:txBody>
          <a:bodyPr/>
          <a:lstStyle/>
          <a:p>
            <a:r>
              <a:rPr lang="en-US" dirty="0"/>
              <a:t>ACLS isn’t hard… with some help from your friends</a:t>
            </a:r>
          </a:p>
        </p:txBody>
      </p:sp>
      <p:pic>
        <p:nvPicPr>
          <p:cNvPr id="4" name="Picture 3">
            <a:extLst>
              <a:ext uri="{FF2B5EF4-FFF2-40B4-BE49-F238E27FC236}">
                <a16:creationId xmlns:a16="http://schemas.microsoft.com/office/drawing/2014/main" id="{4827C521-E6EE-CF43-8356-AE07B40052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911225" y="2327811"/>
            <a:ext cx="2686050" cy="3581400"/>
          </a:xfrm>
          <a:prstGeom prst="rect">
            <a:avLst/>
          </a:prstGeom>
        </p:spPr>
      </p:pic>
      <p:pic>
        <p:nvPicPr>
          <p:cNvPr id="5" name="Picture 4">
            <a:extLst>
              <a:ext uri="{FF2B5EF4-FFF2-40B4-BE49-F238E27FC236}">
                <a16:creationId xmlns:a16="http://schemas.microsoft.com/office/drawing/2014/main" id="{87AE23BC-1C41-4C4C-AD43-EE15B2919AB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408487" y="2327810"/>
            <a:ext cx="2686050" cy="3581400"/>
          </a:xfrm>
          <a:prstGeom prst="rect">
            <a:avLst/>
          </a:prstGeom>
        </p:spPr>
      </p:pic>
      <p:pic>
        <p:nvPicPr>
          <p:cNvPr id="6" name="Picture 5">
            <a:extLst>
              <a:ext uri="{FF2B5EF4-FFF2-40B4-BE49-F238E27FC236}">
                <a16:creationId xmlns:a16="http://schemas.microsoft.com/office/drawing/2014/main" id="{88E8A40C-2E6D-9C48-9BB5-7162AAC75BE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905749" y="2327810"/>
            <a:ext cx="2686050" cy="3581400"/>
          </a:xfrm>
          <a:prstGeom prst="rect">
            <a:avLst/>
          </a:prstGeom>
        </p:spPr>
      </p:pic>
      <p:sp>
        <p:nvSpPr>
          <p:cNvPr id="7" name="Rectangle 6">
            <a:extLst>
              <a:ext uri="{FF2B5EF4-FFF2-40B4-BE49-F238E27FC236}">
                <a16:creationId xmlns:a16="http://schemas.microsoft.com/office/drawing/2014/main" id="{F68B7327-67CF-4A4E-B212-BA8763AF456B}"/>
              </a:ext>
            </a:extLst>
          </p:cNvPr>
          <p:cNvSpPr/>
          <p:nvPr/>
        </p:nvSpPr>
        <p:spPr>
          <a:xfrm>
            <a:off x="9588500" y="2179637"/>
            <a:ext cx="1092200" cy="10588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55E2CB-C85C-2641-8ED7-C780F1B268B0}"/>
              </a:ext>
            </a:extLst>
          </p:cNvPr>
          <p:cNvSpPr/>
          <p:nvPr/>
        </p:nvSpPr>
        <p:spPr>
          <a:xfrm>
            <a:off x="4659312" y="2709068"/>
            <a:ext cx="1092200" cy="10588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426FC88-C7E3-FB43-8E4F-EAEA8EA8D4FF}"/>
              </a:ext>
            </a:extLst>
          </p:cNvPr>
          <p:cNvSpPr/>
          <p:nvPr/>
        </p:nvSpPr>
        <p:spPr>
          <a:xfrm>
            <a:off x="1784349" y="2179637"/>
            <a:ext cx="1092200" cy="105886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585822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S_UNIQUEID" val="9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6720</TotalTime>
  <Words>3180</Words>
  <Application>Microsoft Macintosh PowerPoint</Application>
  <PresentationFormat>Widescreen</PresentationFormat>
  <Paragraphs>322</Paragraphs>
  <Slides>40</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Arial</vt:lpstr>
      <vt:lpstr>Calibri</vt:lpstr>
      <vt:lpstr>Calibri Light</vt:lpstr>
      <vt:lpstr>fira sans</vt:lpstr>
      <vt:lpstr>Helvetica</vt:lpstr>
      <vt:lpstr>Symbol</vt:lpstr>
      <vt:lpstr>Office Theme</vt:lpstr>
      <vt:lpstr>How to approach:  CODE BLUE RAPID RESPONSE</vt:lpstr>
      <vt:lpstr>What makes codes/RRTs stressful</vt:lpstr>
      <vt:lpstr>Code Blue: Less Common</vt:lpstr>
      <vt:lpstr>PowerPoint Presentation</vt:lpstr>
      <vt:lpstr>Learning objectives: </vt:lpstr>
      <vt:lpstr>What’s the big picture?</vt:lpstr>
      <vt:lpstr>Team Dynamics</vt:lpstr>
      <vt:lpstr>ACLS isn’t hard… with some help from your friends</vt:lpstr>
      <vt:lpstr>ACLS isn’t hard… with some help from your friends</vt:lpstr>
      <vt:lpstr>You want to immediately establish…</vt:lpstr>
      <vt:lpstr>Step 1: Are you running this code or not?</vt:lpstr>
      <vt:lpstr>Step 2. Signal that you will be the point person  </vt:lpstr>
      <vt:lpstr>Step 3: Set the proper tone - constructive</vt:lpstr>
      <vt:lpstr>Step 4: Lower the Power Distance</vt:lpstr>
      <vt:lpstr>PowerPoint Presentation</vt:lpstr>
      <vt:lpstr>Intermission</vt:lpstr>
      <vt:lpstr>You want to immediately establish…</vt:lpstr>
      <vt:lpstr>What is the big picture?</vt:lpstr>
      <vt:lpstr>What is the big picture?</vt:lpstr>
      <vt:lpstr>Scenarios:</vt:lpstr>
      <vt:lpstr>Scenarios:</vt:lpstr>
      <vt:lpstr>Scenarios</vt:lpstr>
      <vt:lpstr>Scenarios:</vt:lpstr>
      <vt:lpstr>Scenarios:</vt:lpstr>
      <vt:lpstr>Scenarios:</vt:lpstr>
      <vt:lpstr>How long should resuscitation efforts go?</vt:lpstr>
      <vt:lpstr>Scenarios:</vt:lpstr>
      <vt:lpstr>Scenarios:</vt:lpstr>
      <vt:lpstr>How I do it:</vt:lpstr>
      <vt:lpstr>When to declare death?</vt:lpstr>
      <vt:lpstr>Debrief</vt:lpstr>
      <vt:lpstr>Debrief</vt:lpstr>
      <vt:lpstr>Debrief: Hot vs Cold</vt:lpstr>
      <vt:lpstr>Scenarios:</vt:lpstr>
      <vt:lpstr>Scenarios</vt:lpstr>
      <vt:lpstr>Scenarios:</vt:lpstr>
      <vt:lpstr>Mechanisms of PEA</vt:lpstr>
      <vt:lpstr>Forget the H’s and T’s</vt:lpstr>
      <vt:lpstr>TAKE HOME POINTS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BLUE RAPID RESPONSE</dc:title>
  <dc:creator>BRIAN LOCKE</dc:creator>
  <cp:lastModifiedBy>BRIAN LOCKE</cp:lastModifiedBy>
  <cp:revision>41</cp:revision>
  <dcterms:created xsi:type="dcterms:W3CDTF">2021-05-18T01:47:09Z</dcterms:created>
  <dcterms:modified xsi:type="dcterms:W3CDTF">2023-02-08T16:36:11Z</dcterms:modified>
</cp:coreProperties>
</file>

<file path=docProps/thumbnail.jpeg>
</file>